
<file path=[Content_Types].xml><?xml version="1.0" encoding="utf-8"?>
<Types xmlns="http://schemas.openxmlformats.org/package/2006/content-types">
  <Default Extension="png" ContentType="image/png"/>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5"/>
  </p:notesMasterIdLst>
  <p:sldIdLst>
    <p:sldId id="256" r:id="rId5"/>
    <p:sldId id="296" r:id="rId6"/>
    <p:sldId id="267" r:id="rId7"/>
    <p:sldId id="290" r:id="rId8"/>
    <p:sldId id="272" r:id="rId9"/>
    <p:sldId id="269" r:id="rId10"/>
    <p:sldId id="291" r:id="rId11"/>
    <p:sldId id="266" r:id="rId12"/>
    <p:sldId id="293" r:id="rId13"/>
    <p:sldId id="297" r:id="rId14"/>
  </p:sldIdLst>
  <p:sldSz cx="9906000" cy="6858000" type="A4"/>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827" userDrawn="1">
          <p15:clr>
            <a:srgbClr val="A4A3A4"/>
          </p15:clr>
        </p15:guide>
        <p15:guide id="2" pos="3369" userDrawn="1">
          <p15:clr>
            <a:srgbClr val="A4A3A4"/>
          </p15:clr>
        </p15:guide>
        <p15:guide id="3" orient="horz" pos="1915" userDrawn="1">
          <p15:clr>
            <a:srgbClr val="A4A3A4"/>
          </p15:clr>
        </p15:guide>
        <p15:guide id="4" orient="horz" pos="2160" userDrawn="1">
          <p15:clr>
            <a:srgbClr val="A4A3A4"/>
          </p15:clr>
        </p15:guide>
        <p15:guide id="5" pos="4123" userDrawn="1">
          <p15:clr>
            <a:srgbClr val="A4A3A4"/>
          </p15:clr>
        </p15:guide>
        <p15:guide id="6" orient="horz" pos="191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747678"/>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34" autoAdjust="0"/>
  </p:normalViewPr>
  <p:slideViewPr>
    <p:cSldViewPr snapToGrid="0" showGuides="1">
      <p:cViewPr varScale="1">
        <p:scale>
          <a:sx n="61" d="100"/>
          <a:sy n="61" d="100"/>
        </p:scale>
        <p:origin x="1458" y="78"/>
      </p:cViewPr>
      <p:guideLst>
        <p:guide pos="1827"/>
        <p:guide pos="3369"/>
        <p:guide orient="horz" pos="1915"/>
        <p:guide orient="horz" pos="2160"/>
        <p:guide pos="4123"/>
        <p:guide orient="horz" pos="1911"/>
      </p:guideLst>
    </p:cSldViewPr>
  </p:slideViewPr>
  <p:outlineViewPr>
    <p:cViewPr>
      <p:scale>
        <a:sx n="33" d="100"/>
        <a:sy n="33" d="100"/>
      </p:scale>
      <p:origin x="0" y="-7374"/>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wmf"/></Relationships>
</file>

<file path=ppt/media/image1.jpeg>
</file>

<file path=ppt/media/image10.png>
</file>

<file path=ppt/media/image13.png>
</file>

<file path=ppt/media/image14.png>
</file>

<file path=ppt/media/image2.jpeg>
</file>

<file path=ppt/media/image3.jpg>
</file>

<file path=ppt/media/image4.png>
</file>

<file path=ppt/media/image5.png>
</file>

<file path=ppt/media/image6.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8B0A8C-D32F-437B-94A8-459EFFBE9683}" type="datetimeFigureOut">
              <a:rPr lang="de-DE" smtClean="0"/>
              <a:t>21.04.2017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67A2B8-E8EE-4C1B-A35E-BAC21EC7DA3E}" type="slidenum">
              <a:rPr lang="de-DE" smtClean="0"/>
              <a:t>‹Nr.›</a:t>
            </a:fld>
            <a:endParaRPr lang="de-DE"/>
          </a:p>
        </p:txBody>
      </p:sp>
    </p:spTree>
    <p:extLst>
      <p:ext uri="{BB962C8B-B14F-4D97-AF65-F5344CB8AC3E}">
        <p14:creationId xmlns:p14="http://schemas.microsoft.com/office/powerpoint/2010/main" val="25658430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a:p>
        </p:txBody>
      </p:sp>
    </p:spTree>
    <p:extLst>
      <p:ext uri="{BB962C8B-B14F-4D97-AF65-F5344CB8AC3E}">
        <p14:creationId xmlns:p14="http://schemas.microsoft.com/office/powerpoint/2010/main" val="1420330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10</a:t>
            </a:fld>
            <a:endParaRPr lang="en-US"/>
          </a:p>
        </p:txBody>
      </p:sp>
    </p:spTree>
    <p:extLst>
      <p:ext uri="{BB962C8B-B14F-4D97-AF65-F5344CB8AC3E}">
        <p14:creationId xmlns:p14="http://schemas.microsoft.com/office/powerpoint/2010/main" val="6992877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123274610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4 - Left dark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2" y="0"/>
            <a:ext cx="9906000" cy="6858000"/>
          </a:xfrm>
          <a:prstGeom prst="rect">
            <a:avLst/>
          </a:prstGeom>
        </p:spPr>
      </p:pic>
      <p:sp>
        <p:nvSpPr>
          <p:cNvPr id="7"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4</a:t>
            </a:r>
            <a:br>
              <a:rPr lang="en-GB" dirty="0" smtClean="0"/>
            </a:br>
            <a:r>
              <a:rPr lang="en-GB" dirty="0" smtClean="0"/>
              <a:t>dark left vertical image</a:t>
            </a:r>
            <a:endParaRPr lang="en-US" dirty="0"/>
          </a:p>
        </p:txBody>
      </p:sp>
      <p:sp>
        <p:nvSpPr>
          <p:cNvPr id="9"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83874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0" name="TextBox 29"/>
          <p:cNvSpPr txBox="1"/>
          <p:nvPr userDrawn="1">
            <p:custDataLst>
              <p:tags r:id="rId38"/>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GB"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703" r:id="rId4"/>
    <p:sldLayoutId id="2147483675" r:id="rId5"/>
    <p:sldLayoutId id="2147483680" r:id="rId6"/>
    <p:sldLayoutId id="2147483707" r:id="rId7"/>
    <p:sldLayoutId id="2147483729" r:id="rId8"/>
    <p:sldLayoutId id="2147483708" r:id="rId9"/>
    <p:sldLayoutId id="2147483723" r:id="rId10"/>
    <p:sldLayoutId id="2147483726" r:id="rId11"/>
    <p:sldLayoutId id="2147483730" r:id="rId12"/>
    <p:sldLayoutId id="2147483666" r:id="rId13"/>
    <p:sldLayoutId id="2147483705" r:id="rId14"/>
    <p:sldLayoutId id="2147483689" r:id="rId15"/>
    <p:sldLayoutId id="2147483690" r:id="rId16"/>
    <p:sldLayoutId id="2147483692" r:id="rId17"/>
    <p:sldLayoutId id="2147483693" r:id="rId18"/>
    <p:sldLayoutId id="2147483694" r:id="rId19"/>
    <p:sldLayoutId id="2147483695" r:id="rId20"/>
    <p:sldLayoutId id="2147483701" r:id="rId21"/>
    <p:sldLayoutId id="2147483697" r:id="rId22"/>
    <p:sldLayoutId id="2147483698" r:id="rId23"/>
    <p:sldLayoutId id="2147483699" r:id="rId24"/>
    <p:sldLayoutId id="2147483711" r:id="rId25"/>
    <p:sldLayoutId id="2147483712" r:id="rId26"/>
    <p:sldLayoutId id="2147483682" r:id="rId27"/>
    <p:sldLayoutId id="2147483683" r:id="rId28"/>
    <p:sldLayoutId id="2147483684" r:id="rId29"/>
    <p:sldLayoutId id="2147483685" r:id="rId30"/>
    <p:sldLayoutId id="2147483720" r:id="rId31"/>
    <p:sldLayoutId id="2147483721" r:id="rId32"/>
    <p:sldLayoutId id="2147483719" r:id="rId33"/>
    <p:sldLayoutId id="2147483728" r:id="rId34"/>
    <p:sldLayoutId id="2147483667" r:id="rId35"/>
    <p:sldLayoutId id="2147483732" r:id="rId36"/>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package" Target="../embeddings/Microsoft_Excel-Arbeitsblatt1.xlsx"/><Relationship Id="rId2" Type="http://schemas.openxmlformats.org/officeDocument/2006/relationships/slideLayout" Target="../slideLayouts/slideLayout5.xml"/><Relationship Id="rId1" Type="http://schemas.openxmlformats.org/officeDocument/2006/relationships/vmlDrawing" Target="../drawings/vmlDrawing1.vml"/><Relationship Id="rId4" Type="http://schemas.openxmlformats.org/officeDocument/2006/relationships/image" Target="../media/image6.wmf"/></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6.xml"/><Relationship Id="rId1" Type="http://schemas.openxmlformats.org/officeDocument/2006/relationships/tags" Target="../tags/tag3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tags" Target="../tags/tag4.xml"/><Relationship Id="rId7" Type="http://schemas.openxmlformats.org/officeDocument/2006/relationships/slideLayout" Target="../slideLayouts/slideLayout14.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tags" Target="../tags/tag7.xml"/><Relationship Id="rId11" Type="http://schemas.openxmlformats.org/officeDocument/2006/relationships/image" Target="../media/image6.wmf"/><Relationship Id="rId5" Type="http://schemas.openxmlformats.org/officeDocument/2006/relationships/tags" Target="../tags/tag6.xml"/><Relationship Id="rId10" Type="http://schemas.openxmlformats.org/officeDocument/2006/relationships/package" Target="../embeddings/Microsoft_Excel-Arbeitsblatt2.xlsx"/><Relationship Id="rId4" Type="http://schemas.openxmlformats.org/officeDocument/2006/relationships/tags" Target="../tags/tag5.xml"/><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5" Type="http://schemas.openxmlformats.org/officeDocument/2006/relationships/slideLayout" Target="../slideLayouts/slideLayout14.xml"/><Relationship Id="rId4" Type="http://schemas.openxmlformats.org/officeDocument/2006/relationships/tags" Target="../tags/tag1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12.xml"/><Relationship Id="rId3" Type="http://schemas.openxmlformats.org/officeDocument/2006/relationships/tags" Target="../tags/tag15.xml"/><Relationship Id="rId7" Type="http://schemas.openxmlformats.org/officeDocument/2006/relationships/tags" Target="../tags/tag19.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tags" Target="../tags/tag18.xml"/><Relationship Id="rId5" Type="http://schemas.openxmlformats.org/officeDocument/2006/relationships/tags" Target="../tags/tag17.xml"/><Relationship Id="rId10" Type="http://schemas.openxmlformats.org/officeDocument/2006/relationships/image" Target="../media/image10.png"/><Relationship Id="rId4" Type="http://schemas.openxmlformats.org/officeDocument/2006/relationships/tags" Target="../tags/tag16.xml"/><Relationship Id="rId9" Type="http://schemas.openxmlformats.org/officeDocument/2006/relationships/image" Target="../media/image9.emf"/></Relationships>
</file>

<file path=ppt/slides/_rels/slide9.xml.rels><?xml version="1.0" encoding="UTF-8" standalone="yes"?>
<Relationships xmlns="http://schemas.openxmlformats.org/package/2006/relationships"><Relationship Id="rId8" Type="http://schemas.openxmlformats.org/officeDocument/2006/relationships/tags" Target="../tags/tag26.xml"/><Relationship Id="rId13" Type="http://schemas.openxmlformats.org/officeDocument/2006/relationships/tags" Target="../tags/tag31.xml"/><Relationship Id="rId18" Type="http://schemas.openxmlformats.org/officeDocument/2006/relationships/image" Target="../media/image12.emf"/><Relationship Id="rId3" Type="http://schemas.openxmlformats.org/officeDocument/2006/relationships/tags" Target="../tags/tag21.xml"/><Relationship Id="rId21" Type="http://schemas.openxmlformats.org/officeDocument/2006/relationships/package" Target="../embeddings/Microsoft_Excel-Arbeitsblatt3.xlsx"/><Relationship Id="rId7" Type="http://schemas.openxmlformats.org/officeDocument/2006/relationships/tags" Target="../tags/tag25.xml"/><Relationship Id="rId12" Type="http://schemas.openxmlformats.org/officeDocument/2006/relationships/tags" Target="../tags/tag30.xml"/><Relationship Id="rId17" Type="http://schemas.openxmlformats.org/officeDocument/2006/relationships/image" Target="../media/image11.emf"/><Relationship Id="rId2" Type="http://schemas.openxmlformats.org/officeDocument/2006/relationships/tags" Target="../tags/tag20.xml"/><Relationship Id="rId16" Type="http://schemas.openxmlformats.org/officeDocument/2006/relationships/slideLayout" Target="../slideLayouts/slideLayout13.xml"/><Relationship Id="rId20" Type="http://schemas.openxmlformats.org/officeDocument/2006/relationships/image" Target="../media/image14.png"/><Relationship Id="rId1" Type="http://schemas.openxmlformats.org/officeDocument/2006/relationships/vmlDrawing" Target="../drawings/vmlDrawing3.vml"/><Relationship Id="rId6" Type="http://schemas.openxmlformats.org/officeDocument/2006/relationships/tags" Target="../tags/tag24.xml"/><Relationship Id="rId11" Type="http://schemas.openxmlformats.org/officeDocument/2006/relationships/tags" Target="../tags/tag29.xml"/><Relationship Id="rId5" Type="http://schemas.openxmlformats.org/officeDocument/2006/relationships/tags" Target="../tags/tag23.xml"/><Relationship Id="rId15" Type="http://schemas.openxmlformats.org/officeDocument/2006/relationships/tags" Target="../tags/tag33.xml"/><Relationship Id="rId10" Type="http://schemas.openxmlformats.org/officeDocument/2006/relationships/tags" Target="../tags/tag28.xml"/><Relationship Id="rId19" Type="http://schemas.openxmlformats.org/officeDocument/2006/relationships/image" Target="../media/image13.png"/><Relationship Id="rId4" Type="http://schemas.openxmlformats.org/officeDocument/2006/relationships/tags" Target="../tags/tag22.xml"/><Relationship Id="rId9" Type="http://schemas.openxmlformats.org/officeDocument/2006/relationships/tags" Target="../tags/tag27.xml"/><Relationship Id="rId14" Type="http://schemas.openxmlformats.org/officeDocument/2006/relationships/tags" Target="../tags/tag32.xml"/><Relationship Id="rId22" Type="http://schemas.openxmlformats.org/officeDocument/2006/relationships/image" Target="../media/image6.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dirty="0" smtClean="0"/>
              <a:t>Workbook</a:t>
            </a:r>
            <a:br>
              <a:rPr lang="en-US" sz="10000" dirty="0" smtClean="0"/>
            </a:br>
            <a:r>
              <a:rPr lang="en-US" sz="10000" dirty="0" smtClean="0"/>
              <a:t>Provisions (and other balance items)</a:t>
            </a:r>
            <a:r>
              <a:rPr lang="en-US" dirty="0" smtClean="0"/>
              <a:t/>
            </a:r>
            <a:br>
              <a:rPr lang="en-US" dirty="0" smtClean="0"/>
            </a:br>
            <a:endParaRPr lang="en-US"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pPr lvl="1"/>
            <a:r>
              <a:rPr lang="en-US" dirty="0" smtClean="0"/>
              <a:t>April 2017</a:t>
            </a:r>
            <a:endParaRPr lang="en-US" dirty="0"/>
          </a:p>
        </p:txBody>
      </p:sp>
      <p:sp>
        <p:nvSpPr>
          <p:cNvPr id="8" name="Rechteck 7"/>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3" name="Objekt 2"/>
          <p:cNvGraphicFramePr>
            <a:graphicFrameLocks noChangeAspect="1"/>
          </p:cNvGraphicFramePr>
          <p:nvPr>
            <p:extLst>
              <p:ext uri="{D42A27DB-BD31-4B8C-83A1-F6EECF244321}">
                <p14:modId xmlns:p14="http://schemas.microsoft.com/office/powerpoint/2010/main" val="4194246601"/>
              </p:ext>
            </p:extLst>
          </p:nvPr>
        </p:nvGraphicFramePr>
        <p:xfrm>
          <a:off x="-1128713" y="6021388"/>
          <a:ext cx="914400" cy="771525"/>
        </p:xfrm>
        <a:graphic>
          <a:graphicData uri="http://schemas.openxmlformats.org/presentationml/2006/ole">
            <mc:AlternateContent xmlns:mc="http://schemas.openxmlformats.org/markup-compatibility/2006">
              <mc:Choice xmlns:v="urn:schemas-microsoft-com:vml" Requires="v">
                <p:oleObj spid="_x0000_s1057" name="Arbeitsblatt" showAsIcon="1" r:id="rId3" imgW="914400" imgH="771480" progId="Excel.Sheet.12">
                  <p:embed/>
                </p:oleObj>
              </mc:Choice>
              <mc:Fallback>
                <p:oleObj name="Arbeitsblatt" showAsIcon="1" r:id="rId3" imgW="914400" imgH="771480" progId="Excel.Sheet.12">
                  <p:embed/>
                  <p:pic>
                    <p:nvPicPr>
                      <p:cNvPr id="0" name=""/>
                      <p:cNvPicPr/>
                      <p:nvPr/>
                    </p:nvPicPr>
                    <p:blipFill>
                      <a:blip r:embed="rId4"/>
                      <a:stretch>
                        <a:fillRect/>
                      </a:stretch>
                    </p:blipFill>
                    <p:spPr>
                      <a:xfrm>
                        <a:off x="-1128713" y="6021388"/>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30845706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240192970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Historical Analysis Provisions (and other balance sheet items</a:t>
            </a:r>
            <a:r>
              <a:rPr lang="en-US" dirty="0" smtClean="0"/>
              <a:t>)</a:t>
            </a:r>
            <a:endParaRPr lang="en-US" dirty="0"/>
          </a:p>
        </p:txBody>
      </p:sp>
      <p:sp>
        <p:nvSpPr>
          <p:cNvPr id="4" name="Titel 3"/>
          <p:cNvSpPr>
            <a:spLocks noGrp="1"/>
          </p:cNvSpPr>
          <p:nvPr>
            <p:ph type="title"/>
          </p:nvPr>
        </p:nvSpPr>
        <p:spPr/>
        <p:txBody>
          <a:bodyPr/>
          <a:lstStyle/>
          <a:p>
            <a:r>
              <a:rPr lang="en-US" dirty="0" smtClean="0"/>
              <a:t>Overview</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t">
              <a:noAutofit/>
            </a:bodyPr>
            <a:lstStyle/>
            <a:p>
              <a:pPr lvl="0" defTabSz="762000">
                <a:lnSpc>
                  <a:spcPct val="95000"/>
                </a:lnSpc>
                <a:spcBef>
                  <a:spcPct val="60000"/>
                </a:spcBef>
                <a:buClr>
                  <a:srgbClr val="000066"/>
                </a:buClr>
              </a:pPr>
              <a:r>
                <a:rPr lang="en-US" sz="900" b="1" dirty="0">
                  <a:solidFill>
                    <a:schemeClr val="bg1"/>
                  </a:solidFill>
                </a:rPr>
                <a:t>The analysis of provisions and other balance sheet items should ensure the completeness of the net debt and working capital analysis and provide indications for possible EBITDA adjustments (typically non-cash). </a:t>
              </a:r>
            </a:p>
          </p:txBody>
        </p:sp>
      </p:grpSp>
      <p:sp>
        <p:nvSpPr>
          <p:cNvPr id="26" name="Text Placeholder 5"/>
          <p:cNvSpPr>
            <a:spLocks noGrp="1"/>
          </p:cNvSpPr>
          <p:nvPr>
            <p:ph type="body" sz="quarter" idx="11"/>
          </p:nvPr>
        </p:nvSpPr>
        <p:spPr>
          <a:xfrm>
            <a:off x="498097" y="2153260"/>
            <a:ext cx="1958159" cy="2170501"/>
          </a:xfrm>
          <a:ln w="6350">
            <a:noFill/>
          </a:ln>
        </p:spPr>
        <p:txBody>
          <a:bodyPr vert="horz" lIns="0" tIns="0" rIns="0" bIns="0" rtlCol="0" anchor="t" anchorCtr="0">
            <a:noAutofit/>
          </a:bodyPr>
          <a:lstStyle/>
          <a:p>
            <a:pPr>
              <a:spcAft>
                <a:spcPts val="300"/>
              </a:spcAft>
            </a:pPr>
            <a:r>
              <a:rPr lang="en-US" sz="900" dirty="0" smtClean="0">
                <a:solidFill>
                  <a:schemeClr val="accent1"/>
                </a:solidFill>
              </a:rPr>
              <a:t>Buy Side/Sell Side/JV</a:t>
            </a:r>
          </a:p>
          <a:p>
            <a:pPr lvl="2">
              <a:spcAft>
                <a:spcPts val="300"/>
              </a:spcAft>
            </a:pPr>
            <a:r>
              <a:rPr lang="en-US" dirty="0" smtClean="0"/>
              <a:t>Completeness of the net debt and working capital definition for SPA purposes.</a:t>
            </a:r>
          </a:p>
          <a:p>
            <a:pPr lvl="2">
              <a:spcAft>
                <a:spcPts val="300"/>
              </a:spcAft>
            </a:pPr>
            <a:r>
              <a:rPr lang="en-US" dirty="0" smtClean="0"/>
              <a:t>Indications for potential EBITDA adjustments from movements in provisions and other balance sheet items.</a:t>
            </a:r>
          </a:p>
          <a:p>
            <a:pPr lvl="2">
              <a:spcAft>
                <a:spcPts val="300"/>
              </a:spcAft>
            </a:pPr>
            <a:r>
              <a:rPr lang="en-US" dirty="0" smtClean="0"/>
              <a:t>Support in the interpretation (and compilation) of cash flow statements.</a:t>
            </a:r>
          </a:p>
          <a:p>
            <a:pPr>
              <a:spcAft>
                <a:spcPts val="300"/>
              </a:spcAft>
            </a:pPr>
            <a:r>
              <a:rPr lang="en-US" sz="900" dirty="0" smtClean="0">
                <a:solidFill>
                  <a:schemeClr val="accent1"/>
                </a:solidFill>
              </a:rPr>
              <a:t>Turnaround</a:t>
            </a:r>
          </a:p>
          <a:p>
            <a:pPr lvl="2">
              <a:spcAft>
                <a:spcPts val="300"/>
              </a:spcAft>
            </a:pPr>
            <a:r>
              <a:rPr lang="en-US" dirty="0" smtClean="0"/>
              <a:t>Risks of short-term cash outflows in connection with other provisions and payables.</a:t>
            </a:r>
          </a:p>
          <a:p>
            <a:pPr lvl="2">
              <a:spcAft>
                <a:spcPts val="300"/>
              </a:spcAft>
            </a:pPr>
            <a:r>
              <a:rPr lang="en-US" dirty="0" smtClean="0"/>
              <a:t>Vice versa opportunities to turn other assets into cash.</a:t>
            </a:r>
            <a:endParaRPr lang="en-US" dirty="0"/>
          </a:p>
        </p:txBody>
      </p:sp>
      <p:sp>
        <p:nvSpPr>
          <p:cNvPr id="28" name="Rechteck 18"/>
          <p:cNvSpPr/>
          <p:nvPr/>
        </p:nvSpPr>
        <p:spPr>
          <a:xfrm>
            <a:off x="2560320" y="1875810"/>
            <a:ext cx="685673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196263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88950" y="5212839"/>
            <a:ext cx="196263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5473548"/>
            <a:ext cx="1958159" cy="547840"/>
          </a:xfrm>
          <a:ln w="6350">
            <a:noFill/>
          </a:ln>
        </p:spPr>
        <p:txBody>
          <a:bodyPr vert="horz" lIns="0" tIns="0" rIns="0" bIns="0" rtlCol="0" anchor="t" anchorCtr="0">
            <a:noAutofit/>
          </a:bodyPr>
          <a:lstStyle/>
          <a:p>
            <a:pPr lvl="2">
              <a:spcAft>
                <a:spcPts val="300"/>
              </a:spcAft>
            </a:pPr>
            <a:r>
              <a:rPr lang="en-US" dirty="0"/>
              <a:t>Bucket approach as standard for systematic balance sheet analysis.</a:t>
            </a:r>
          </a:p>
        </p:txBody>
      </p:sp>
      <p:sp>
        <p:nvSpPr>
          <p:cNvPr id="33" name="Text Placeholder 5"/>
          <p:cNvSpPr>
            <a:spLocks noGrp="1"/>
          </p:cNvSpPr>
          <p:nvPr>
            <p:ph type="body" sz="quarter" idx="11"/>
          </p:nvPr>
        </p:nvSpPr>
        <p:spPr>
          <a:xfrm>
            <a:off x="5503385" y="2153260"/>
            <a:ext cx="3913666" cy="3868127"/>
          </a:xfrm>
          <a:ln w="6350">
            <a:noFill/>
          </a:ln>
        </p:spPr>
        <p:txBody>
          <a:bodyPr vert="horz" lIns="0" tIns="0" rIns="0" bIns="0" rtlCol="0" anchor="t" anchorCtr="0">
            <a:noAutofit/>
          </a:bodyPr>
          <a:lstStyle/>
          <a:p>
            <a:pPr>
              <a:spcAft>
                <a:spcPts val="200"/>
              </a:spcAft>
            </a:pPr>
            <a:r>
              <a:rPr lang="en-US" sz="900" dirty="0"/>
              <a:t>Definition and Methodology</a:t>
            </a:r>
          </a:p>
          <a:p>
            <a:pPr lvl="1">
              <a:spcAft>
                <a:spcPts val="200"/>
              </a:spcAft>
            </a:pPr>
            <a:r>
              <a:rPr lang="en-US" dirty="0"/>
              <a:t>Definition:</a:t>
            </a:r>
          </a:p>
          <a:p>
            <a:pPr lvl="2">
              <a:spcAft>
                <a:spcPts val="200"/>
              </a:spcAft>
            </a:pPr>
            <a:r>
              <a:rPr lang="en-US" dirty="0"/>
              <a:t>“Other balance sheet items” in terms of this </a:t>
            </a:r>
            <a:r>
              <a:rPr lang="en-US" dirty="0" smtClean="0"/>
              <a:t>workbook </a:t>
            </a:r>
            <a:r>
              <a:rPr lang="en-US" dirty="0"/>
              <a:t>cover everything that is not directly allocated to the categories "trade working capital", "net financial debt" or "Infrastructure" (assets);</a:t>
            </a:r>
          </a:p>
          <a:p>
            <a:pPr lvl="2">
              <a:spcAft>
                <a:spcPts val="200"/>
              </a:spcAft>
            </a:pPr>
            <a:r>
              <a:rPr lang="en-US" dirty="0"/>
              <a:t>Provisions for income taxes and pensions should be covered by respective specialists and are hence not covered by this </a:t>
            </a:r>
            <a:r>
              <a:rPr lang="en-US" dirty="0" smtClean="0"/>
              <a:t>workbook. </a:t>
            </a:r>
            <a:endParaRPr lang="en-US" dirty="0"/>
          </a:p>
          <a:p>
            <a:pPr lvl="1">
              <a:spcAft>
                <a:spcPts val="200"/>
              </a:spcAft>
            </a:pPr>
            <a:r>
              <a:rPr lang="en-US" dirty="0"/>
              <a:t>Method:</a:t>
            </a:r>
          </a:p>
          <a:p>
            <a:pPr lvl="2">
              <a:spcAft>
                <a:spcPts val="200"/>
              </a:spcAft>
            </a:pPr>
            <a:r>
              <a:rPr lang="en-US" dirty="0"/>
              <a:t>Analysis of (</a:t>
            </a:r>
            <a:r>
              <a:rPr lang="en-US" dirty="0" err="1"/>
              <a:t>i</a:t>
            </a:r>
            <a:r>
              <a:rPr lang="en-US" dirty="0"/>
              <a:t>) the composition as at latest available balance sheet date and (ii) the year on year (or monthly) movements in provisions (and other items as relevant, e.g. deferred income);</a:t>
            </a:r>
          </a:p>
          <a:p>
            <a:pPr lvl="2">
              <a:spcAft>
                <a:spcPts val="200"/>
              </a:spcAft>
            </a:pPr>
            <a:r>
              <a:rPr lang="en-US" dirty="0"/>
              <a:t>Purpose of the effective date analysis is to understand the commercial substance behind other balance sheet (sub-) items with the aim to distinguish between working capital and debt-like items (especially with a view to SPA definitions, but also to support balance sheet planning);</a:t>
            </a:r>
          </a:p>
          <a:p>
            <a:pPr lvl="2">
              <a:spcAft>
                <a:spcPts val="200"/>
              </a:spcAft>
            </a:pPr>
            <a:r>
              <a:rPr lang="en-US" dirty="0"/>
              <a:t>The analysis of movements is closely linked to P&amp;L and cash flow analysis. Understanding the commercial substance behind balance sheet movements is pivotal for a meaningful cash flow analysis and releases of provisions frequently trigger EBITDA adjustments;</a:t>
            </a:r>
          </a:p>
          <a:p>
            <a:pPr lvl="2">
              <a:spcAft>
                <a:spcPts val="200"/>
              </a:spcAft>
            </a:pPr>
            <a:r>
              <a:rPr lang="en-US" dirty="0"/>
              <a:t>Furthermore we need to understand if and how accounting policies and changes therein (including the application of management judgement in </a:t>
            </a:r>
            <a:r>
              <a:rPr lang="en-US" dirty="0" smtClean="0"/>
              <a:t>judgmental </a:t>
            </a:r>
            <a:r>
              <a:rPr lang="en-US" dirty="0"/>
              <a:t>areas) have impacted the balance sheet and correspondingly P&amp;L and cash flow</a:t>
            </a:r>
            <a:r>
              <a:rPr lang="en-US" dirty="0" smtClean="0"/>
              <a:t>.</a:t>
            </a:r>
            <a:endParaRPr lang="en-US" dirty="0"/>
          </a:p>
        </p:txBody>
      </p:sp>
      <p:sp>
        <p:nvSpPr>
          <p:cNvPr id="25" name="Text Box 8"/>
          <p:cNvSpPr txBox="1">
            <a:spLocks noChangeArrowheads="1"/>
          </p:cNvSpPr>
          <p:nvPr>
            <p:custDataLst>
              <p:tags r:id="rId2"/>
            </p:custDataLst>
          </p:nvPr>
        </p:nvSpPr>
        <p:spPr bwMode="gray">
          <a:xfrm>
            <a:off x="2551611" y="5806829"/>
            <a:ext cx="2839001" cy="216726"/>
          </a:xfrm>
          <a:prstGeom prst="rect">
            <a:avLst/>
          </a:prstGeom>
          <a:solidFill>
            <a:srgbClr val="BC204B"/>
          </a:solidFill>
          <a:ln w="6350">
            <a:noFill/>
            <a:miter lim="800000"/>
            <a:headEnd type="none" w="sm" len="sm"/>
            <a:tailEnd type="none" w="sm" len="sm"/>
          </a:ln>
          <a:effectLst/>
        </p:spPr>
        <p:txBody>
          <a:bodyPr wrap="square" lIns="53975" tIns="53975" rIns="53975" bIns="53975" anchor="b">
            <a:noAutofit/>
          </a:bodyPr>
          <a:lstStyle/>
          <a:p>
            <a:pPr marL="534988" indent="-534988" defTabSz="762000" eaLnBrk="0" hangingPunct="0">
              <a:spcBef>
                <a:spcPts val="200"/>
              </a:spcBef>
              <a:tabLst>
                <a:tab pos="355600" algn="l"/>
              </a:tabLst>
            </a:pPr>
            <a:r>
              <a:rPr lang="en-US" sz="700" dirty="0" smtClean="0">
                <a:solidFill>
                  <a:schemeClr val="bg1"/>
                </a:solidFill>
                <a:cs typeface="Arial" pitchFamily="34" charset="0"/>
              </a:rPr>
              <a:t>Note: Assets </a:t>
            </a:r>
            <a:r>
              <a:rPr lang="en-US" sz="700" dirty="0">
                <a:solidFill>
                  <a:schemeClr val="bg1"/>
                </a:solidFill>
                <a:cs typeface="Arial" pitchFamily="34" charset="0"/>
              </a:rPr>
              <a:t>always with positive sign, liabilities with negative sign</a:t>
            </a:r>
          </a:p>
        </p:txBody>
      </p:sp>
      <p:sp>
        <p:nvSpPr>
          <p:cNvPr id="18" name="Text Box 8"/>
          <p:cNvSpPr txBox="1">
            <a:spLocks noChangeArrowheads="1"/>
          </p:cNvSpPr>
          <p:nvPr>
            <p:custDataLst>
              <p:tags r:id="rId3"/>
            </p:custDataLst>
          </p:nvPr>
        </p:nvSpPr>
        <p:spPr bwMode="gray">
          <a:xfrm>
            <a:off x="2551173" y="5620136"/>
            <a:ext cx="4615257"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Source:	</a:t>
            </a:r>
            <a:r>
              <a:rPr lang="en-US" sz="600" dirty="0" smtClean="0">
                <a:cs typeface="Arial" pitchFamily="34" charset="0"/>
              </a:rPr>
              <a:t> Annual reports 2010 and 2011; Draft annual report 2012; KPMG analysis.</a:t>
            </a:r>
            <a:endParaRPr lang="en-US" sz="600" dirty="0">
              <a:latin typeface="Arial"/>
              <a:cs typeface="Arial" pitchFamily="34" charset="0"/>
            </a:endParaRPr>
          </a:p>
        </p:txBody>
      </p:sp>
      <p:sp>
        <p:nvSpPr>
          <p:cNvPr id="19" name="Rectangle 4"/>
          <p:cNvSpPr>
            <a:spLocks noChangeArrowheads="1"/>
          </p:cNvSpPr>
          <p:nvPr>
            <p:custDataLst>
              <p:tags r:id="rId4"/>
            </p:custDataLst>
          </p:nvPr>
        </p:nvSpPr>
        <p:spPr bwMode="auto">
          <a:xfrm>
            <a:off x="7058026" y="203863"/>
            <a:ext cx="2359024" cy="8863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The workbook contains sample provision and balance sheet analysis in accordance to IFRS and German GAAP. Check </a:t>
            </a:r>
            <a:r>
              <a:rPr lang="en-US" sz="900" dirty="0">
                <a:solidFill>
                  <a:schemeClr val="bg1"/>
                </a:solidFill>
              </a:rPr>
              <a:t>your </a:t>
            </a:r>
            <a:r>
              <a:rPr lang="en-US" sz="900" dirty="0" smtClean="0">
                <a:solidFill>
                  <a:schemeClr val="bg1"/>
                </a:solidFill>
              </a:rPr>
              <a:t>local </a:t>
            </a:r>
            <a:r>
              <a:rPr lang="en-US" sz="900" dirty="0">
                <a:solidFill>
                  <a:schemeClr val="bg1"/>
                </a:solidFill>
              </a:rPr>
              <a:t>GAAP requirements </a:t>
            </a:r>
            <a:r>
              <a:rPr lang="en-US" sz="900" dirty="0" smtClean="0">
                <a:solidFill>
                  <a:schemeClr val="bg1"/>
                </a:solidFill>
              </a:rPr>
              <a:t>and accounting principles before </a:t>
            </a:r>
            <a:r>
              <a:rPr lang="en-US" sz="900" dirty="0">
                <a:solidFill>
                  <a:schemeClr val="bg1"/>
                </a:solidFill>
              </a:rPr>
              <a:t>applying the content.</a:t>
            </a:r>
          </a:p>
        </p:txBody>
      </p:sp>
      <p:pic>
        <p:nvPicPr>
          <p:cNvPr id="23" name="Grafik 22"/>
          <p:cNvPicPr>
            <a:picLocks noChangeAspect="1"/>
          </p:cNvPicPr>
          <p:nvPr>
            <p:custDataLst>
              <p:tags r:id="rId5"/>
            </p:custDataLst>
          </p:nvPr>
        </p:nvPicPr>
        <p:blipFill>
          <a:blip r:embed="rId8"/>
          <a:stretch>
            <a:fillRect/>
          </a:stretch>
        </p:blipFill>
        <p:spPr>
          <a:xfrm>
            <a:off x="2573379" y="2190046"/>
            <a:ext cx="2839001" cy="3264291"/>
          </a:xfrm>
          <a:prstGeom prst="rect">
            <a:avLst/>
          </a:prstGeom>
        </p:spPr>
      </p:pic>
      <p:pic>
        <p:nvPicPr>
          <p:cNvPr id="13" name="Grafik 12"/>
          <p:cNvPicPr>
            <a:picLocks noChangeAspect="1"/>
          </p:cNvPicPr>
          <p:nvPr>
            <p:custDataLst>
              <p:tags r:id="rId6"/>
            </p:custDataLst>
          </p:nvPr>
        </p:nvPicPr>
        <p:blipFill>
          <a:blip r:embed="rId9"/>
          <a:stretch>
            <a:fillRect/>
          </a:stretch>
        </p:blipFill>
        <p:spPr>
          <a:xfrm>
            <a:off x="-2656240" y="1422400"/>
            <a:ext cx="1999661" cy="2219136"/>
          </a:xfrm>
          <a:prstGeom prst="rect">
            <a:avLst/>
          </a:prstGeom>
        </p:spPr>
      </p:pic>
      <p:graphicFrame>
        <p:nvGraphicFramePr>
          <p:cNvPr id="27" name="Objekt 26"/>
          <p:cNvGraphicFramePr>
            <a:graphicFrameLocks noChangeAspect="1"/>
          </p:cNvGraphicFramePr>
          <p:nvPr>
            <p:extLst>
              <p:ext uri="{D42A27DB-BD31-4B8C-83A1-F6EECF244321}">
                <p14:modId xmlns:p14="http://schemas.microsoft.com/office/powerpoint/2010/main" val="972520320"/>
              </p:ext>
            </p:extLst>
          </p:nvPr>
        </p:nvGraphicFramePr>
        <p:xfrm>
          <a:off x="-1656410" y="704425"/>
          <a:ext cx="914400" cy="771525"/>
        </p:xfrm>
        <a:graphic>
          <a:graphicData uri="http://schemas.openxmlformats.org/presentationml/2006/ole">
            <mc:AlternateContent xmlns:mc="http://schemas.openxmlformats.org/markup-compatibility/2006">
              <mc:Choice xmlns:v="urn:schemas-microsoft-com:vml" Requires="v">
                <p:oleObj spid="_x0000_s2082" name="Arbeitsblatt" showAsIcon="1" r:id="rId10" imgW="914400" imgH="771480" progId="Excel.Sheet.12">
                  <p:embed/>
                </p:oleObj>
              </mc:Choice>
              <mc:Fallback>
                <p:oleObj name="Arbeitsblatt" showAsIcon="1" r:id="rId10" imgW="914400" imgH="771480" progId="Excel.Sheet.12">
                  <p:embed/>
                  <p:pic>
                    <p:nvPicPr>
                      <p:cNvPr id="0" name=""/>
                      <p:cNvPicPr/>
                      <p:nvPr/>
                    </p:nvPicPr>
                    <p:blipFill>
                      <a:blip r:embed="rId11"/>
                      <a:stretch>
                        <a:fillRect/>
                      </a:stretch>
                    </p:blipFill>
                    <p:spPr>
                      <a:xfrm>
                        <a:off x="-1656410" y="70442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feld 54"/>
          <p:cNvSpPr txBox="1"/>
          <p:nvPr/>
        </p:nvSpPr>
        <p:spPr>
          <a:xfrm>
            <a:off x="2381250" y="2320186"/>
            <a:ext cx="7035312" cy="2963050"/>
          </a:xfrm>
          <a:prstGeom prst="rect">
            <a:avLst/>
          </a:prstGeom>
          <a:noFill/>
          <a:ln w="15875">
            <a:solidFill>
              <a:srgbClr val="F68D2E"/>
            </a:solidFill>
            <a:prstDash val="dash"/>
          </a:ln>
        </p:spPr>
        <p:txBody>
          <a:bodyPr wrap="square" lIns="0" tIns="36000" rIns="72000" bIns="0" rtlCol="0">
            <a:noAutofit/>
          </a:bodyPr>
          <a:lstStyle/>
          <a:p>
            <a:pPr algn="r"/>
            <a:r>
              <a:rPr lang="en-US" sz="900" b="1" dirty="0" smtClean="0">
                <a:solidFill>
                  <a:srgbClr val="F68D2E"/>
                </a:solidFill>
                <a:latin typeface="Arial" pitchFamily="34" charset="0"/>
                <a:cs typeface="Arial" pitchFamily="34" charset="0"/>
              </a:rPr>
              <a:t>Analysis tool - Bucket approach</a:t>
            </a:r>
          </a:p>
        </p:txBody>
      </p:sp>
      <p:sp>
        <p:nvSpPr>
          <p:cNvPr id="6" name="Textplatzhalter 5"/>
          <p:cNvSpPr>
            <a:spLocks noGrp="1"/>
          </p:cNvSpPr>
          <p:nvPr>
            <p:ph type="body" sz="quarter" idx="11"/>
          </p:nvPr>
        </p:nvSpPr>
        <p:spPr/>
        <p:txBody>
          <a:bodyPr/>
          <a:lstStyle/>
          <a:p>
            <a:r>
              <a:rPr lang="en-US" dirty="0"/>
              <a:t>Historical Analysis Provisions (and other balance sheet items</a:t>
            </a:r>
            <a:r>
              <a:rPr lang="en-US" dirty="0" smtClean="0"/>
              <a:t>)</a:t>
            </a:r>
            <a:endParaRPr lang="en-US" dirty="0"/>
          </a:p>
        </p:txBody>
      </p:sp>
      <p:sp>
        <p:nvSpPr>
          <p:cNvPr id="4" name="Titel 3"/>
          <p:cNvSpPr>
            <a:spLocks noGrp="1"/>
          </p:cNvSpPr>
          <p:nvPr>
            <p:ph type="title"/>
          </p:nvPr>
        </p:nvSpPr>
        <p:spPr/>
        <p:txBody>
          <a:bodyPr/>
          <a:lstStyle/>
          <a:p>
            <a:r>
              <a:rPr lang="en-US" dirty="0" smtClean="0"/>
              <a:t>Framework for balance sheet analysis and corresponding workbooks</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Challenge:</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t">
              <a:noAutofit/>
            </a:bodyPr>
            <a:lstStyle/>
            <a:p>
              <a:pPr lvl="0" defTabSz="762000">
                <a:lnSpc>
                  <a:spcPct val="95000"/>
                </a:lnSpc>
                <a:spcBef>
                  <a:spcPct val="60000"/>
                </a:spcBef>
                <a:buClr>
                  <a:srgbClr val="000066"/>
                </a:buClr>
              </a:pPr>
              <a:r>
                <a:rPr lang="en-US" sz="900" b="1" dirty="0">
                  <a:solidFill>
                    <a:schemeClr val="bg1"/>
                  </a:solidFill>
                </a:rPr>
                <a:t>Linking the balance sheet analysis to cash flow (balance sheet movements) and P&amp;L analysis (e.g. changes in provisions or inventory valuation </a:t>
              </a:r>
              <a:r>
                <a:rPr lang="en-US" sz="900" b="1" dirty="0" smtClean="0">
                  <a:solidFill>
                    <a:schemeClr val="bg1"/>
                  </a:solidFill>
                  <a:sym typeface="Wingdings" panose="05000000000000000000" pitchFamily="2" charset="2"/>
                </a:rPr>
                <a:t></a:t>
              </a:r>
              <a:r>
                <a:rPr lang="en-US" sz="900" b="1" dirty="0" smtClean="0">
                  <a:solidFill>
                    <a:schemeClr val="bg1"/>
                  </a:solidFill>
                </a:rPr>
                <a:t> </a:t>
              </a:r>
              <a:r>
                <a:rPr lang="en-US" sz="900" b="1" dirty="0">
                  <a:solidFill>
                    <a:schemeClr val="bg1"/>
                  </a:solidFill>
                </a:rPr>
                <a:t>EBITDA adjustments).</a:t>
              </a:r>
            </a:p>
          </p:txBody>
        </p:sp>
      </p:grpSp>
      <p:sp>
        <p:nvSpPr>
          <p:cNvPr id="19" name="Rechteck 77"/>
          <p:cNvSpPr/>
          <p:nvPr/>
        </p:nvSpPr>
        <p:spPr>
          <a:xfrm>
            <a:off x="2537912" y="2453046"/>
            <a:ext cx="3219794" cy="1192578"/>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lvl="0" indent="1588">
              <a:buClr>
                <a:srgbClr val="97989A"/>
              </a:buClr>
              <a:buSzPct val="100000"/>
              <a:defRPr/>
            </a:pPr>
            <a:r>
              <a:rPr lang="en-US" sz="900" b="1" dirty="0" smtClean="0">
                <a:solidFill>
                  <a:srgbClr val="00338D"/>
                </a:solidFill>
                <a:latin typeface="Arial" pitchFamily="34" charset="0"/>
                <a:cs typeface="Arial" pitchFamily="34" charset="0"/>
              </a:rPr>
              <a:t>Workbook "Financing - Net debt"</a:t>
            </a:r>
            <a:endParaRPr lang="en-US" sz="900" dirty="0" smtClean="0">
              <a:solidFill>
                <a:srgbClr val="00338D"/>
              </a:solidFill>
              <a:latin typeface="Arial" pitchFamily="34" charset="0"/>
              <a:cs typeface="Arial" pitchFamily="34" charset="0"/>
            </a:endParaRPr>
          </a:p>
        </p:txBody>
      </p:sp>
      <p:sp>
        <p:nvSpPr>
          <p:cNvPr id="20" name="Rechteck 77"/>
          <p:cNvSpPr/>
          <p:nvPr/>
        </p:nvSpPr>
        <p:spPr>
          <a:xfrm>
            <a:off x="6123591" y="2951433"/>
            <a:ext cx="3219794" cy="1361652"/>
          </a:xfrm>
          <a:prstGeom prst="rect">
            <a:avLst/>
          </a:prstGeom>
          <a:solidFill>
            <a:schemeClr val="bg1"/>
          </a:solidFill>
          <a:ln w="28575">
            <a:solidFill>
              <a:srgbClr val="00257A"/>
            </a:solid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lvl="0" indent="1588">
              <a:buClr>
                <a:srgbClr val="97989A"/>
              </a:buClr>
              <a:buSzPct val="100000"/>
              <a:defRPr/>
            </a:pPr>
            <a:r>
              <a:rPr lang="en-US" sz="900" b="1" dirty="0" smtClean="0">
                <a:solidFill>
                  <a:srgbClr val="00338D"/>
                </a:solidFill>
                <a:latin typeface="Arial" pitchFamily="34" charset="0"/>
                <a:cs typeface="Arial" pitchFamily="34" charset="0"/>
              </a:rPr>
              <a:t>Workbook Provisions + Other Balance Sheet Items</a:t>
            </a:r>
            <a:endParaRPr lang="en-US" sz="900" dirty="0">
              <a:solidFill>
                <a:srgbClr val="00338D"/>
              </a:solidFill>
              <a:latin typeface="Arial" pitchFamily="34" charset="0"/>
              <a:cs typeface="Arial" pitchFamily="34" charset="0"/>
            </a:endParaRPr>
          </a:p>
        </p:txBody>
      </p:sp>
      <p:sp>
        <p:nvSpPr>
          <p:cNvPr id="21" name="Rechteck 20"/>
          <p:cNvSpPr/>
          <p:nvPr/>
        </p:nvSpPr>
        <p:spPr>
          <a:xfrm>
            <a:off x="488950" y="1855176"/>
            <a:ext cx="1751909" cy="3324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Value/Price relevance of the balance sheet analysis</a:t>
            </a:r>
            <a:endParaRPr lang="en-US" sz="900" b="1" dirty="0"/>
          </a:p>
        </p:txBody>
      </p:sp>
      <p:sp>
        <p:nvSpPr>
          <p:cNvPr id="22" name="Rechteck 21"/>
          <p:cNvSpPr/>
          <p:nvPr/>
        </p:nvSpPr>
        <p:spPr>
          <a:xfrm>
            <a:off x="488951" y="2253756"/>
            <a:ext cx="1751330" cy="3767632"/>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nchorCtr="0"/>
          <a:lstStyle/>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p:txBody>
      </p:sp>
      <p:sp>
        <p:nvSpPr>
          <p:cNvPr id="23" name="Rectangle 12"/>
          <p:cNvSpPr/>
          <p:nvPr/>
        </p:nvSpPr>
        <p:spPr>
          <a:xfrm>
            <a:off x="663074" y="2320186"/>
            <a:ext cx="1447779" cy="473357"/>
          </a:xfrm>
          <a:prstGeom prst="rect">
            <a:avLst/>
          </a:prstGeom>
          <a:solidFill>
            <a:schemeClr val="accent1"/>
          </a:solidFill>
          <a:ln w="6350">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Enterprise value</a:t>
            </a:r>
            <a:r>
              <a:rPr lang="en-US" sz="800" dirty="0" smtClean="0">
                <a:solidFill>
                  <a:schemeClr val="bg1"/>
                </a:solidFill>
              </a:rPr>
              <a:t/>
            </a:r>
            <a:br>
              <a:rPr lang="en-US" sz="800" dirty="0" smtClean="0">
                <a:solidFill>
                  <a:schemeClr val="bg1"/>
                </a:solidFill>
              </a:rPr>
            </a:br>
            <a:r>
              <a:rPr lang="en-US" sz="800" dirty="0" smtClean="0">
                <a:solidFill>
                  <a:schemeClr val="bg1"/>
                </a:solidFill>
              </a:rPr>
              <a:t>(e.g. EBIT x multiple)</a:t>
            </a:r>
            <a:endParaRPr lang="en-US" sz="800" dirty="0">
              <a:solidFill>
                <a:schemeClr val="bg1"/>
              </a:solidFill>
            </a:endParaRPr>
          </a:p>
        </p:txBody>
      </p:sp>
      <p:sp>
        <p:nvSpPr>
          <p:cNvPr id="27" name="Rectangle 22"/>
          <p:cNvSpPr>
            <a:spLocks/>
          </p:cNvSpPr>
          <p:nvPr/>
        </p:nvSpPr>
        <p:spPr>
          <a:xfrm>
            <a:off x="854838" y="3273074"/>
            <a:ext cx="1170834" cy="26572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36000" rtlCol="0" anchor="ctr"/>
          <a:lstStyle/>
          <a:p>
            <a:pPr algn="ctr"/>
            <a:r>
              <a:rPr lang="en-US" sz="900" dirty="0" smtClean="0">
                <a:solidFill>
                  <a:schemeClr val="bg1"/>
                </a:solidFill>
              </a:rPr>
              <a:t>Net (financial) debt </a:t>
            </a:r>
            <a:endParaRPr lang="en-US" sz="900" dirty="0">
              <a:solidFill>
                <a:schemeClr val="bg1"/>
              </a:solidFill>
            </a:endParaRPr>
          </a:p>
        </p:txBody>
      </p:sp>
      <p:sp>
        <p:nvSpPr>
          <p:cNvPr id="30" name="Rectangle 22"/>
          <p:cNvSpPr>
            <a:spLocks/>
          </p:cNvSpPr>
          <p:nvPr/>
        </p:nvSpPr>
        <p:spPr>
          <a:xfrm>
            <a:off x="854838" y="4018325"/>
            <a:ext cx="1170834" cy="26572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54000" rtlCol="0" anchor="ctr"/>
          <a:lstStyle/>
          <a:p>
            <a:pPr algn="ctr"/>
            <a:r>
              <a:rPr lang="en-US" sz="900" dirty="0" smtClean="0">
                <a:solidFill>
                  <a:schemeClr val="bg1"/>
                </a:solidFill>
              </a:rPr>
              <a:t>+/- working capital adjustment</a:t>
            </a:r>
            <a:endParaRPr lang="en-US" sz="900" dirty="0">
              <a:solidFill>
                <a:schemeClr val="bg1"/>
              </a:solidFill>
            </a:endParaRPr>
          </a:p>
        </p:txBody>
      </p:sp>
      <p:sp>
        <p:nvSpPr>
          <p:cNvPr id="34" name="Rectangle 22"/>
          <p:cNvSpPr>
            <a:spLocks/>
          </p:cNvSpPr>
          <p:nvPr/>
        </p:nvSpPr>
        <p:spPr>
          <a:xfrm>
            <a:off x="854838" y="4763575"/>
            <a:ext cx="1170834" cy="26572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54000" rtlCol="0" anchor="ctr"/>
          <a:lstStyle/>
          <a:p>
            <a:pPr algn="ctr"/>
            <a:r>
              <a:rPr lang="en-US" sz="900" dirty="0" smtClean="0">
                <a:solidFill>
                  <a:schemeClr val="bg1"/>
                </a:solidFill>
              </a:rPr>
              <a:t>other adjustments </a:t>
            </a:r>
            <a:r>
              <a:rPr lang="en-US" sz="700" dirty="0" smtClean="0">
                <a:solidFill>
                  <a:schemeClr val="bg1"/>
                </a:solidFill>
              </a:rPr>
              <a:t>(e.g. Capex backlog)</a:t>
            </a:r>
            <a:endParaRPr lang="en-US" sz="700" dirty="0">
              <a:solidFill>
                <a:schemeClr val="bg1"/>
              </a:solidFill>
            </a:endParaRPr>
          </a:p>
        </p:txBody>
      </p:sp>
      <p:sp>
        <p:nvSpPr>
          <p:cNvPr id="35" name="Rectangle 12"/>
          <p:cNvSpPr>
            <a:spLocks/>
          </p:cNvSpPr>
          <p:nvPr/>
        </p:nvSpPr>
        <p:spPr>
          <a:xfrm>
            <a:off x="854838" y="5425006"/>
            <a:ext cx="1170834" cy="473357"/>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Equity </a:t>
            </a:r>
            <a:r>
              <a:rPr lang="en-US" sz="900" b="1" dirty="0" smtClean="0">
                <a:solidFill>
                  <a:schemeClr val="bg1"/>
                </a:solidFill>
              </a:rPr>
              <a:t>value </a:t>
            </a:r>
            <a:r>
              <a:rPr lang="en-US" sz="900" dirty="0" smtClean="0">
                <a:solidFill>
                  <a:schemeClr val="bg1"/>
                </a:solidFill>
              </a:rPr>
              <a:t>/ </a:t>
            </a:r>
            <a:r>
              <a:rPr lang="en-US" sz="900" b="1" dirty="0" smtClean="0">
                <a:solidFill>
                  <a:schemeClr val="bg1"/>
                </a:solidFill>
              </a:rPr>
              <a:t>Purchase price</a:t>
            </a:r>
            <a:endParaRPr lang="en-US" sz="900" b="1" dirty="0">
              <a:solidFill>
                <a:schemeClr val="bg1"/>
              </a:solidFill>
            </a:endParaRPr>
          </a:p>
        </p:txBody>
      </p:sp>
      <p:sp>
        <p:nvSpPr>
          <p:cNvPr id="36" name="Oval 31"/>
          <p:cNvSpPr/>
          <p:nvPr/>
        </p:nvSpPr>
        <p:spPr>
          <a:xfrm>
            <a:off x="562129" y="4078647"/>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37" name="Oval 31"/>
          <p:cNvSpPr/>
          <p:nvPr/>
        </p:nvSpPr>
        <p:spPr>
          <a:xfrm>
            <a:off x="562129" y="4844526"/>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38" name="Oval 31"/>
          <p:cNvSpPr/>
          <p:nvPr/>
        </p:nvSpPr>
        <p:spPr>
          <a:xfrm>
            <a:off x="562129" y="5557866"/>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39" name="Oval 31"/>
          <p:cNvSpPr/>
          <p:nvPr/>
        </p:nvSpPr>
        <p:spPr>
          <a:xfrm>
            <a:off x="562129" y="3342998"/>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40" name="Rechteck 77"/>
          <p:cNvSpPr/>
          <p:nvPr/>
        </p:nvSpPr>
        <p:spPr>
          <a:xfrm>
            <a:off x="2537912" y="1921606"/>
            <a:ext cx="5561438" cy="265720"/>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marL="90488" lvl="0" indent="1588">
              <a:spcBef>
                <a:spcPts val="600"/>
              </a:spcBef>
              <a:buClr>
                <a:srgbClr val="97989A"/>
              </a:buClr>
              <a:buSzPct val="100000"/>
              <a:defRPr/>
            </a:pPr>
            <a:r>
              <a:rPr lang="en-US" sz="900" b="1" dirty="0" smtClean="0">
                <a:solidFill>
                  <a:srgbClr val="00338D"/>
                </a:solidFill>
                <a:latin typeface="Arial" pitchFamily="34" charset="0"/>
                <a:cs typeface="Arial" pitchFamily="34" charset="0"/>
              </a:rPr>
              <a:t>Profile of ”P&amp;L" and "Cash Flow"</a:t>
            </a:r>
            <a:endParaRPr lang="en-US" sz="900" dirty="0" smtClean="0">
              <a:solidFill>
                <a:srgbClr val="00338D"/>
              </a:solidFill>
              <a:latin typeface="Arial" pitchFamily="34" charset="0"/>
              <a:cs typeface="Arial" pitchFamily="34" charset="0"/>
            </a:endParaRPr>
          </a:p>
        </p:txBody>
      </p:sp>
      <p:cxnSp>
        <p:nvCxnSpPr>
          <p:cNvPr id="41" name="Straight Arrow Connector 41"/>
          <p:cNvCxnSpPr>
            <a:stCxn id="40" idx="1"/>
            <a:endCxn id="23" idx="3"/>
          </p:cNvCxnSpPr>
          <p:nvPr/>
        </p:nvCxnSpPr>
        <p:spPr>
          <a:xfrm rot="10800000" flipV="1">
            <a:off x="2110853" y="2054466"/>
            <a:ext cx="427059" cy="502399"/>
          </a:xfrm>
          <a:prstGeom prst="bentConnector3">
            <a:avLst>
              <a:gd name="adj1" fmla="val 58922"/>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30" idx="3"/>
          </p:cNvCxnSpPr>
          <p:nvPr/>
        </p:nvCxnSpPr>
        <p:spPr>
          <a:xfrm flipH="1" flipV="1">
            <a:off x="2025672" y="4151185"/>
            <a:ext cx="585352" cy="576"/>
          </a:xfrm>
          <a:prstGeom prst="straightConnector1">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3" name="Straight Arrow Connector 41"/>
          <p:cNvCxnSpPr>
            <a:endCxn id="34" idx="3"/>
          </p:cNvCxnSpPr>
          <p:nvPr/>
        </p:nvCxnSpPr>
        <p:spPr>
          <a:xfrm rot="10800000">
            <a:off x="2025672" y="4896435"/>
            <a:ext cx="4171096" cy="441624"/>
          </a:xfrm>
          <a:prstGeom prst="bentConnector3">
            <a:avLst>
              <a:gd name="adj1" fmla="val 9421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1"/>
          <p:cNvCxnSpPr/>
          <p:nvPr/>
        </p:nvCxnSpPr>
        <p:spPr>
          <a:xfrm rot="10800000">
            <a:off x="5684528" y="3101354"/>
            <a:ext cx="512240" cy="559813"/>
          </a:xfrm>
          <a:prstGeom prst="bentConnector3">
            <a:avLst>
              <a:gd name="adj1" fmla="val 5000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1"/>
          <p:cNvCxnSpPr/>
          <p:nvPr/>
        </p:nvCxnSpPr>
        <p:spPr>
          <a:xfrm flipH="1" flipV="1">
            <a:off x="2025672" y="3449496"/>
            <a:ext cx="585352" cy="575"/>
          </a:xfrm>
          <a:prstGeom prst="straightConnector1">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6" name="Rectangle 4"/>
          <p:cNvSpPr>
            <a:spLocks noChangeArrowheads="1"/>
          </p:cNvSpPr>
          <p:nvPr>
            <p:custDataLst>
              <p:tags r:id="rId1"/>
            </p:custDataLst>
          </p:nvPr>
        </p:nvSpPr>
        <p:spPr bwMode="gray">
          <a:xfrm>
            <a:off x="2611089" y="2663609"/>
            <a:ext cx="3073439" cy="875487"/>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 </a:t>
            </a:r>
            <a:r>
              <a:rPr lang="en-US" sz="800" dirty="0" smtClean="0">
                <a:solidFill>
                  <a:schemeClr val="bg1"/>
                </a:solidFill>
              </a:rPr>
              <a:t>financial debt und debt-like items; fair value of pension and other financial liabilities/assets.</a:t>
            </a:r>
          </a:p>
          <a:p>
            <a:pPr defTabSz="762000" eaLnBrk="0" hangingPunct="0">
              <a:spcBef>
                <a:spcPts val="300"/>
              </a:spcBef>
              <a:buClr>
                <a:srgbClr val="00338D"/>
              </a:buClr>
            </a:pPr>
            <a:r>
              <a:rPr lang="en-US" sz="800" b="1" dirty="0" smtClean="0">
                <a:solidFill>
                  <a:schemeClr val="bg1"/>
                </a:solidFill>
              </a:rPr>
              <a:t>Other analyses (assessment</a:t>
            </a:r>
            <a:r>
              <a:rPr lang="en-US" sz="800" b="1" baseline="0" dirty="0" smtClean="0">
                <a:solidFill>
                  <a:schemeClr val="bg1"/>
                </a:solidFill>
              </a:rPr>
              <a:t> of financial stability</a:t>
            </a:r>
            <a:r>
              <a:rPr lang="en-US" sz="800" b="1" dirty="0" smtClean="0">
                <a:solidFill>
                  <a:schemeClr val="bg1"/>
                </a:solidFill>
              </a:rPr>
              <a:t>):</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Headroom (available credit lines);</a:t>
            </a:r>
          </a:p>
          <a:p>
            <a:pPr marL="216000"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Borrowing profile (key terms and maturities),</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Financial gearing</a:t>
            </a:r>
            <a:r>
              <a:rPr lang="en-US" sz="800" dirty="0">
                <a:solidFill>
                  <a:schemeClr val="bg1"/>
                </a:solidFill>
              </a:rPr>
              <a:t>. PPA </a:t>
            </a:r>
            <a:r>
              <a:rPr lang="en-US" sz="800" dirty="0" smtClean="0">
                <a:solidFill>
                  <a:schemeClr val="bg1"/>
                </a:solidFill>
              </a:rPr>
              <a:t>issues</a:t>
            </a:r>
            <a:endParaRPr lang="en-US" sz="800" dirty="0">
              <a:solidFill>
                <a:schemeClr val="bg1"/>
              </a:solidFill>
            </a:endParaRPr>
          </a:p>
        </p:txBody>
      </p:sp>
      <p:sp>
        <p:nvSpPr>
          <p:cNvPr id="47" name="Rechteck 77"/>
          <p:cNvSpPr/>
          <p:nvPr/>
        </p:nvSpPr>
        <p:spPr>
          <a:xfrm>
            <a:off x="2537912" y="3715216"/>
            <a:ext cx="3219794" cy="1443524"/>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lvl="0" indent="1588">
              <a:buClr>
                <a:srgbClr val="97989A"/>
              </a:buClr>
              <a:buSzPct val="100000"/>
              <a:defRPr/>
            </a:pPr>
            <a:r>
              <a:rPr lang="en-US" sz="900" b="1" dirty="0" smtClean="0">
                <a:solidFill>
                  <a:srgbClr val="00338D"/>
                </a:solidFill>
                <a:latin typeface="Arial" pitchFamily="34" charset="0"/>
                <a:cs typeface="Arial" pitchFamily="34" charset="0"/>
              </a:rPr>
              <a:t>Workbook “Working Capital"</a:t>
            </a:r>
            <a:endParaRPr lang="en-US" sz="900" dirty="0" smtClean="0">
              <a:solidFill>
                <a:srgbClr val="00338D"/>
              </a:solidFill>
              <a:latin typeface="Arial" pitchFamily="34" charset="0"/>
              <a:cs typeface="Arial" pitchFamily="34" charset="0"/>
            </a:endParaRPr>
          </a:p>
        </p:txBody>
      </p:sp>
      <p:sp>
        <p:nvSpPr>
          <p:cNvPr id="48" name="Rectangle 4"/>
          <p:cNvSpPr>
            <a:spLocks noChangeArrowheads="1"/>
          </p:cNvSpPr>
          <p:nvPr>
            <p:custDataLst>
              <p:tags r:id="rId2"/>
            </p:custDataLst>
          </p:nvPr>
        </p:nvSpPr>
        <p:spPr bwMode="gray">
          <a:xfrm>
            <a:off x="2611089" y="3935528"/>
            <a:ext cx="3073439" cy="1121708"/>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 </a:t>
            </a:r>
            <a:r>
              <a:rPr lang="en-US" sz="800" dirty="0" smtClean="0">
                <a:solidFill>
                  <a:schemeClr val="bg1"/>
                </a:solidFill>
              </a:rPr>
              <a:t>working capital requirements </a:t>
            </a:r>
            <a:br>
              <a:rPr lang="en-US" sz="800" dirty="0" smtClean="0">
                <a:solidFill>
                  <a:schemeClr val="bg1"/>
                </a:solidFill>
              </a:rPr>
            </a:br>
            <a:r>
              <a:rPr lang="en-US" sz="800" dirty="0" smtClean="0">
                <a:solidFill>
                  <a:schemeClr val="bg1"/>
                </a:solidFill>
              </a:rPr>
              <a:t>(SPA: level </a:t>
            </a:r>
            <a:r>
              <a:rPr lang="en-US" sz="800" baseline="0" dirty="0" smtClean="0">
                <a:solidFill>
                  <a:schemeClr val="bg1"/>
                </a:solidFill>
              </a:rPr>
              <a:t>and d</a:t>
            </a:r>
            <a:r>
              <a:rPr lang="en-US" sz="800" dirty="0" smtClean="0">
                <a:solidFill>
                  <a:schemeClr val="bg1"/>
                </a:solidFill>
              </a:rPr>
              <a:t>efinition for target WC); drivers of future WC requirements (e.g. working capital days for financial model).</a:t>
            </a:r>
          </a:p>
          <a:p>
            <a:pPr defTabSz="762000" eaLnBrk="0" hangingPunct="0">
              <a:spcBef>
                <a:spcPts val="300"/>
              </a:spcBef>
              <a:buClr>
                <a:srgbClr val="00338D"/>
              </a:buClr>
            </a:pPr>
            <a:r>
              <a:rPr lang="en-US" sz="800" b="1" dirty="0" smtClean="0">
                <a:solidFill>
                  <a:schemeClr val="bg1"/>
                </a:solidFill>
              </a:rPr>
              <a:t>Other analyses (partially</a:t>
            </a:r>
            <a:r>
              <a:rPr lang="en-US" sz="800" b="1" baseline="0" dirty="0" smtClean="0">
                <a:solidFill>
                  <a:schemeClr val="bg1"/>
                </a:solidFill>
              </a:rPr>
              <a:t> relevant for valuation</a:t>
            </a:r>
            <a:r>
              <a:rPr lang="en-US" sz="800" b="1" dirty="0" smtClean="0">
                <a:solidFill>
                  <a:schemeClr val="bg1"/>
                </a:solidFill>
              </a:rPr>
              <a:t>/financing): </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Seasonality (</a:t>
            </a:r>
            <a:r>
              <a:rPr lang="en-US" sz="800" dirty="0" smtClean="0">
                <a:solidFill>
                  <a:schemeClr val="bg1"/>
                </a:solidFill>
                <a:sym typeface="Wingdings" pitchFamily="2" charset="2"/>
              </a:rPr>
              <a:t> </a:t>
            </a:r>
            <a:r>
              <a:rPr lang="en-US" sz="800" dirty="0" smtClean="0">
                <a:solidFill>
                  <a:schemeClr val="bg1"/>
                </a:solidFill>
              </a:rPr>
              <a:t>financing headroom required);</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Special effects (impacts from the business model, accounting policies, factoring etc.) </a:t>
            </a:r>
            <a:r>
              <a:rPr lang="en-US" sz="800" dirty="0" smtClean="0">
                <a:solidFill>
                  <a:schemeClr val="bg1"/>
                </a:solidFill>
                <a:sym typeface="Wingdings" pitchFamily="2" charset="2"/>
              </a:rPr>
              <a:t></a:t>
            </a:r>
            <a:r>
              <a:rPr lang="en-US" sz="800" dirty="0" smtClean="0">
                <a:solidFill>
                  <a:schemeClr val="bg1"/>
                </a:solidFill>
              </a:rPr>
              <a:t> if applicable consider in valuation;</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valuation of inventory and debtors, PPA issues.</a:t>
            </a:r>
            <a:endParaRPr lang="en-US" sz="800" dirty="0">
              <a:solidFill>
                <a:schemeClr val="bg1"/>
              </a:solidFill>
            </a:endParaRPr>
          </a:p>
        </p:txBody>
      </p:sp>
      <p:sp>
        <p:nvSpPr>
          <p:cNvPr id="50" name="Rechteck 77"/>
          <p:cNvSpPr/>
          <p:nvPr/>
        </p:nvSpPr>
        <p:spPr>
          <a:xfrm>
            <a:off x="6123591" y="4610100"/>
            <a:ext cx="3219794" cy="1297307"/>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lvl="0" indent="1588">
              <a:buClr>
                <a:srgbClr val="97989A"/>
              </a:buClr>
              <a:buSzPct val="100000"/>
              <a:defRPr/>
            </a:pPr>
            <a:r>
              <a:rPr lang="en-US" sz="900" b="1" dirty="0" smtClean="0">
                <a:solidFill>
                  <a:srgbClr val="00338D"/>
                </a:solidFill>
                <a:latin typeface="Arial" pitchFamily="34" charset="0"/>
                <a:cs typeface="Arial" pitchFamily="34" charset="0"/>
              </a:rPr>
              <a:t>Workbook "Fixed assets - CAPEX"</a:t>
            </a:r>
            <a:endParaRPr lang="en-US" sz="900" dirty="0" smtClean="0">
              <a:solidFill>
                <a:srgbClr val="00338D"/>
              </a:solidFill>
              <a:latin typeface="Arial" pitchFamily="34" charset="0"/>
              <a:cs typeface="Arial" pitchFamily="34" charset="0"/>
            </a:endParaRPr>
          </a:p>
        </p:txBody>
      </p:sp>
      <p:cxnSp>
        <p:nvCxnSpPr>
          <p:cNvPr id="53" name="Straight Arrow Connector 41"/>
          <p:cNvCxnSpPr/>
          <p:nvPr/>
        </p:nvCxnSpPr>
        <p:spPr>
          <a:xfrm rot="10800000" flipV="1">
            <a:off x="5684528" y="3661165"/>
            <a:ext cx="512240" cy="835217"/>
          </a:xfrm>
          <a:prstGeom prst="bentConnector3">
            <a:avLst>
              <a:gd name="adj1" fmla="val 5000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6" name="Rectangle 4"/>
          <p:cNvSpPr>
            <a:spLocks noChangeArrowheads="1"/>
          </p:cNvSpPr>
          <p:nvPr>
            <p:custDataLst>
              <p:tags r:id="rId3"/>
            </p:custDataLst>
          </p:nvPr>
        </p:nvSpPr>
        <p:spPr bwMode="gray">
          <a:xfrm>
            <a:off x="6196768" y="4838761"/>
            <a:ext cx="3073439" cy="998598"/>
          </a:xfrm>
          <a:prstGeom prst="rect">
            <a:avLst/>
          </a:prstGeom>
          <a:solidFill>
            <a:schemeClr val="accent4"/>
          </a:solidFill>
          <a:ln w="6350">
            <a:solidFill>
              <a:schemeClr val="accent4"/>
            </a:solidFill>
            <a:miter lim="800000"/>
            <a:headEnd/>
            <a:tailEnd/>
          </a:ln>
          <a:effectLst/>
        </p:spPr>
        <p:txBody>
          <a:bodyPr wrap="square"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a:t>
            </a:r>
            <a:r>
              <a:rPr lang="en-US" sz="800" dirty="0" smtClean="0">
                <a:solidFill>
                  <a:schemeClr val="bg1"/>
                </a:solidFill>
              </a:rPr>
              <a:t>: Capex and maintenance require-</a:t>
            </a:r>
            <a:r>
              <a:rPr lang="en-US" sz="800" dirty="0" err="1" smtClean="0">
                <a:solidFill>
                  <a:schemeClr val="bg1"/>
                </a:solidFill>
              </a:rPr>
              <a:t>ments</a:t>
            </a:r>
            <a:r>
              <a:rPr lang="en-US" sz="800" dirty="0" smtClean="0">
                <a:solidFill>
                  <a:schemeClr val="bg1"/>
                </a:solidFill>
              </a:rPr>
              <a:t> (e.g. compared to depreciation, and capex or maintenance backlog)</a:t>
            </a:r>
          </a:p>
          <a:p>
            <a:pPr defTabSz="762000" eaLnBrk="0" hangingPunct="0">
              <a:spcBef>
                <a:spcPts val="300"/>
              </a:spcBef>
              <a:buClr>
                <a:srgbClr val="00338D"/>
              </a:buClr>
            </a:pPr>
            <a:r>
              <a:rPr lang="en-US" sz="800" b="1" dirty="0" smtClean="0">
                <a:solidFill>
                  <a:schemeClr val="bg1"/>
                </a:solidFill>
              </a:rPr>
              <a:t>Other analyses (understanding the business model): </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Capacity and utilization, state of technology;</a:t>
            </a:r>
          </a:p>
          <a:p>
            <a:pPr marL="216000"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Manufacturing footprint / plant relocations</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Fair value (PPA) and impairment issues</a:t>
            </a:r>
            <a:endParaRPr lang="en-US" sz="800" dirty="0">
              <a:solidFill>
                <a:schemeClr val="bg1"/>
              </a:solidFill>
            </a:endParaRPr>
          </a:p>
        </p:txBody>
      </p:sp>
      <p:sp>
        <p:nvSpPr>
          <p:cNvPr id="51" name="Rectangle 4"/>
          <p:cNvSpPr>
            <a:spLocks noChangeArrowheads="1"/>
          </p:cNvSpPr>
          <p:nvPr>
            <p:custDataLst>
              <p:tags r:id="rId4"/>
            </p:custDataLst>
          </p:nvPr>
        </p:nvSpPr>
        <p:spPr bwMode="gray">
          <a:xfrm>
            <a:off x="6196768" y="3141711"/>
            <a:ext cx="3073439" cy="1096060"/>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 </a:t>
            </a:r>
            <a:r>
              <a:rPr lang="en-US" sz="800" dirty="0" smtClean="0">
                <a:solidFill>
                  <a:schemeClr val="bg1"/>
                </a:solidFill>
              </a:rPr>
              <a:t>"Sorting" of other balance sheet items into debt-like (e.g.</a:t>
            </a:r>
            <a:r>
              <a:rPr lang="en-US" sz="800" baseline="0" dirty="0" smtClean="0">
                <a:solidFill>
                  <a:schemeClr val="bg1"/>
                </a:solidFill>
              </a:rPr>
              <a:t> accrued interest in other payables</a:t>
            </a:r>
            <a:r>
              <a:rPr lang="en-US" sz="800" dirty="0" smtClean="0">
                <a:solidFill>
                  <a:schemeClr val="bg1"/>
                </a:solidFill>
              </a:rPr>
              <a:t>) or working capital (e.g. provisions for outstanding invoices).</a:t>
            </a:r>
          </a:p>
          <a:p>
            <a:pPr defTabSz="762000" eaLnBrk="0" hangingPunct="0">
              <a:spcBef>
                <a:spcPts val="300"/>
              </a:spcBef>
              <a:buClr>
                <a:srgbClr val="00338D"/>
              </a:buClr>
            </a:pPr>
            <a:r>
              <a:rPr lang="en-US" sz="800" b="1" dirty="0" smtClean="0">
                <a:solidFill>
                  <a:schemeClr val="bg1"/>
                </a:solidFill>
              </a:rPr>
              <a:t>Other analyses</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Understanding of cash flow and/or EBIT implications from movements in other balance sheet items;</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"Completeness check" for net debt and WC analysis, </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PPA issues</a:t>
            </a:r>
            <a:endParaRPr lang="en-US" sz="800" dirty="0">
              <a:solidFill>
                <a:schemeClr val="bg1"/>
              </a:solidFill>
            </a:endParaRPr>
          </a:p>
        </p:txBody>
      </p:sp>
    </p:spTree>
    <p:extLst>
      <p:ext uri="{BB962C8B-B14F-4D97-AF65-F5344CB8AC3E}">
        <p14:creationId xmlns:p14="http://schemas.microsoft.com/office/powerpoint/2010/main" val="4342164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Historical Analysis Provisions (and other balance sheet items)</a:t>
            </a:r>
          </a:p>
        </p:txBody>
      </p:sp>
      <p:sp>
        <p:nvSpPr>
          <p:cNvPr id="4" name="Titel 3"/>
          <p:cNvSpPr>
            <a:spLocks noGrp="1"/>
          </p:cNvSpPr>
          <p:nvPr>
            <p:ph type="title"/>
          </p:nvPr>
        </p:nvSpPr>
        <p:spPr/>
        <p:txBody>
          <a:bodyPr/>
          <a:lstStyle/>
          <a:p>
            <a:r>
              <a:rPr lang="en-US" dirty="0" smtClean="0"/>
              <a:t>Pitfalls and lessons learned</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1404389207"/>
              </p:ext>
            </p:extLst>
          </p:nvPr>
        </p:nvGraphicFramePr>
        <p:xfrm>
          <a:off x="488950" y="1422400"/>
          <a:ext cx="8928100" cy="4596800"/>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75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100000"/>
                        </a:lnSpc>
                        <a:spcBef>
                          <a:spcPts val="100"/>
                        </a:spcBef>
                        <a:spcAft>
                          <a:spcPts val="0"/>
                        </a:spcAft>
                        <a:buClr>
                          <a:schemeClr val="tx2"/>
                        </a:buClr>
                        <a:buSzPct val="100000"/>
                        <a:buFont typeface="Univers for KPMG Light" panose="020B0403020202020204" pitchFamily="34" charset="0"/>
                        <a:buChar char="—"/>
                        <a:tabLst/>
                        <a:defRPr/>
                      </a:pPr>
                      <a:r>
                        <a:rPr kumimoji="0" lang="en-US" sz="850" b="1" i="0" u="none" strike="noStrike" kern="1200" cap="none" spc="0" normalizeH="0" baseline="0" noProof="0" dirty="0" smtClean="0">
                          <a:ln>
                            <a:noFill/>
                          </a:ln>
                          <a:solidFill>
                            <a:schemeClr val="tx1"/>
                          </a:solidFill>
                          <a:effectLst/>
                          <a:uLnTx/>
                          <a:uFillTx/>
                          <a:latin typeface="+mn-lt"/>
                          <a:ea typeface="+mn-ea"/>
                          <a:cs typeface="Arial" pitchFamily="34" charset="0"/>
                        </a:rPr>
                        <a:t>Line item breakdowns - remaining “Other” in is too large :</a:t>
                      </a:r>
                      <a:r>
                        <a:rPr kumimoji="0" lang="en-US" sz="850" b="0" i="0" u="none" strike="noStrike" kern="1200" cap="none" spc="0" normalizeH="0" baseline="0" noProof="0" dirty="0" smtClean="0">
                          <a:ln>
                            <a:noFill/>
                          </a:ln>
                          <a:solidFill>
                            <a:schemeClr val="tx1"/>
                          </a:solidFill>
                          <a:effectLst/>
                          <a:uLnTx/>
                          <a:uFillTx/>
                          <a:latin typeface="+mn-lt"/>
                          <a:ea typeface="+mn-ea"/>
                          <a:cs typeface="Arial" pitchFamily="34" charset="0"/>
                        </a:rPr>
                        <a:t> How can we analyze a balance sheet item, if we do not know its nature / commercial substance? For the efficiency of our work it is important to quickly form a view regarding (</a:t>
                      </a:r>
                      <a:r>
                        <a:rPr kumimoji="0" lang="en-US" sz="850" b="0" i="0" u="none" strike="noStrike" kern="1200" cap="none" spc="0" normalizeH="0" baseline="0" noProof="0" dirty="0" err="1" smtClean="0">
                          <a:ln>
                            <a:noFill/>
                          </a:ln>
                          <a:solidFill>
                            <a:schemeClr val="tx1"/>
                          </a:solidFill>
                          <a:effectLst/>
                          <a:uLnTx/>
                          <a:uFillTx/>
                          <a:latin typeface="+mn-lt"/>
                          <a:ea typeface="+mn-ea"/>
                          <a:cs typeface="Arial" pitchFamily="34" charset="0"/>
                        </a:rPr>
                        <a:t>i</a:t>
                      </a:r>
                      <a:r>
                        <a:rPr kumimoji="0" lang="en-US" sz="850" b="0" i="0" u="none" strike="noStrike" kern="1200" cap="none" spc="0" normalizeH="0" baseline="0" noProof="0" dirty="0" smtClean="0">
                          <a:ln>
                            <a:noFill/>
                          </a:ln>
                          <a:solidFill>
                            <a:schemeClr val="tx1"/>
                          </a:solidFill>
                          <a:effectLst/>
                          <a:uLnTx/>
                          <a:uFillTx/>
                          <a:latin typeface="+mn-lt"/>
                          <a:ea typeface="+mn-ea"/>
                          <a:cs typeface="Arial" pitchFamily="34" charset="0"/>
                        </a:rPr>
                        <a:t>) the relevance of other (how significant and how much fluctuation therein) and (ii) the chances to obtain better insights with reasonable effort (“the art of the doable” rather than “analysis for the sake of analysis”). </a:t>
                      </a:r>
                    </a:p>
                    <a:p>
                      <a:pPr marL="216000" marR="0" lvl="0" indent="-216000" algn="l" defTabSz="914400" rtl="0" eaLnBrk="1" fontAlgn="auto" latinLnBrk="0" hangingPunct="1">
                        <a:lnSpc>
                          <a:spcPct val="100000"/>
                        </a:lnSpc>
                        <a:spcBef>
                          <a:spcPts val="100"/>
                        </a:spcBef>
                        <a:spcAft>
                          <a:spcPts val="0"/>
                        </a:spcAft>
                        <a:buClr>
                          <a:schemeClr val="tx2"/>
                        </a:buClr>
                        <a:buSzPct val="100000"/>
                        <a:buFont typeface="Univers for KPMG Light" panose="020B0403020202020204" pitchFamily="34" charset="0"/>
                        <a:buChar char="—"/>
                        <a:tabLst/>
                        <a:defRPr/>
                      </a:pPr>
                      <a:r>
                        <a:rPr kumimoji="0" lang="en-US" sz="850" b="0" i="0" u="none" strike="noStrike" kern="1200" cap="none" spc="0" normalizeH="0" baseline="0" noProof="0" dirty="0" smtClean="0">
                          <a:ln>
                            <a:noFill/>
                          </a:ln>
                          <a:solidFill>
                            <a:srgbClr val="000000"/>
                          </a:solidFill>
                          <a:effectLst/>
                          <a:uLnTx/>
                          <a:uFillTx/>
                          <a:latin typeface="+mn-lt"/>
                          <a:ea typeface="+mn-ea"/>
                          <a:cs typeface="Arial" pitchFamily="34" charset="0"/>
                        </a:rPr>
                        <a:t>This problem arises frequently in consolidated financial statements when the group has not sufficiently implemented a standardized chart of accounts. In this situation we can often use a breakdown by legal entities as a work around (but watch out for "other" intercompany balances and respective consolidation). </a:t>
                      </a:r>
                    </a:p>
                  </a:txBody>
                  <a:tcPr marL="54000" marR="54000" marT="36000" marB="36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140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indent="-216000" algn="l" defTabSz="914400" rtl="0" eaLnBrk="1" fontAlgn="auto" latinLnBrk="0" hangingPunct="1">
                        <a:lnSpc>
                          <a:spcPct val="100000"/>
                        </a:lnSpc>
                        <a:spcBef>
                          <a:spcPts val="100"/>
                        </a:spcBef>
                        <a:spcAft>
                          <a:spcPts val="0"/>
                        </a:spcAft>
                        <a:buClr>
                          <a:schemeClr val="tx2"/>
                        </a:buClr>
                        <a:buSzPct val="100000"/>
                        <a:buFont typeface="Univers for KPMG Light" panose="020B0403020202020204" pitchFamily="34" charset="0"/>
                        <a:buChar char="—"/>
                        <a:tabLst/>
                        <a:defRPr/>
                      </a:pPr>
                      <a:r>
                        <a:rPr kumimoji="0" lang="en-US" sz="850" b="1" i="0" u="none" strike="noStrike" kern="1200" cap="none" spc="0" normalizeH="0" baseline="0" noProof="0" dirty="0" smtClean="0">
                          <a:ln>
                            <a:noFill/>
                          </a:ln>
                          <a:solidFill>
                            <a:schemeClr val="tx1"/>
                          </a:solidFill>
                          <a:effectLst/>
                          <a:uLnTx/>
                          <a:uFillTx/>
                          <a:latin typeface="+mn-lt"/>
                          <a:ea typeface="+mn-ea"/>
                          <a:cs typeface="Arial" pitchFamily="34" charset="0"/>
                        </a:rPr>
                        <a:t>Provisions and other balance sheet items not included in the purchase price mechanism (and respective planning assumptions not specified).</a:t>
                      </a:r>
                    </a:p>
                    <a:p>
                      <a:pPr marL="216000" marR="0" indent="-216000" algn="l" defTabSz="914400" rtl="0" eaLnBrk="1" fontAlgn="auto" latinLnBrk="0" hangingPunct="1">
                        <a:lnSpc>
                          <a:spcPct val="100000"/>
                        </a:lnSpc>
                        <a:spcBef>
                          <a:spcPts val="100"/>
                        </a:spcBef>
                        <a:spcAft>
                          <a:spcPts val="0"/>
                        </a:spcAft>
                        <a:buClr>
                          <a:schemeClr val="tx2"/>
                        </a:buClr>
                        <a:buSzPct val="100000"/>
                        <a:buFont typeface="Univers for KPMG Light" panose="020B0403020202020204" pitchFamily="34" charset="0"/>
                        <a:buChar char="—"/>
                        <a:tabLst/>
                        <a:defRPr/>
                      </a:pPr>
                      <a:r>
                        <a:rPr lang="en-US" sz="850" dirty="0" smtClean="0">
                          <a:solidFill>
                            <a:schemeClr val="tx1"/>
                          </a:solidFill>
                          <a:cs typeface="Arial" pitchFamily="34" charset="0"/>
                        </a:rPr>
                        <a:t>When</a:t>
                      </a:r>
                      <a:r>
                        <a:rPr lang="en-US" sz="850" baseline="0" dirty="0" smtClean="0">
                          <a:solidFill>
                            <a:schemeClr val="tx1"/>
                          </a:solidFill>
                          <a:cs typeface="Arial" pitchFamily="34" charset="0"/>
                        </a:rPr>
                        <a:t> the available </a:t>
                      </a:r>
                      <a:r>
                        <a:rPr lang="en-US" sz="850" dirty="0" smtClean="0">
                          <a:solidFill>
                            <a:schemeClr val="tx1"/>
                          </a:solidFill>
                          <a:cs typeface="Arial" pitchFamily="34" charset="0"/>
                        </a:rPr>
                        <a:t>information around provisions and other balance sheet items is rather poor, we tend to revert to descriptive</a:t>
                      </a:r>
                      <a:r>
                        <a:rPr lang="en-US" sz="850" baseline="0" dirty="0" smtClean="0">
                          <a:solidFill>
                            <a:schemeClr val="tx1"/>
                          </a:solidFill>
                          <a:cs typeface="Arial" pitchFamily="34" charset="0"/>
                        </a:rPr>
                        <a:t> statements only ("we do not have information to analyze ..."). However, if we want to add value for our clients, we need to come up with conclusions and recommendations. </a:t>
                      </a:r>
                    </a:p>
                    <a:p>
                      <a:pPr marL="216000" marR="0" indent="-216000" algn="l" defTabSz="914400" rtl="0" eaLnBrk="1" fontAlgn="auto" latinLnBrk="0" hangingPunct="1">
                        <a:lnSpc>
                          <a:spcPct val="100000"/>
                        </a:lnSpc>
                        <a:spcBef>
                          <a:spcPts val="100"/>
                        </a:spcBef>
                        <a:spcAft>
                          <a:spcPts val="0"/>
                        </a:spcAft>
                        <a:buClr>
                          <a:schemeClr val="tx2"/>
                        </a:buClr>
                        <a:buSzPct val="100000"/>
                        <a:buFont typeface="Univers for KPMG Light" panose="020B0403020202020204" pitchFamily="34" charset="0"/>
                        <a:buChar char="—"/>
                        <a:tabLst/>
                        <a:defRPr/>
                      </a:pPr>
                      <a:r>
                        <a:rPr lang="en-US" sz="850" baseline="0" dirty="0" smtClean="0">
                          <a:solidFill>
                            <a:schemeClr val="tx1"/>
                          </a:solidFill>
                          <a:cs typeface="Arial" pitchFamily="34" charset="0"/>
                        </a:rPr>
                        <a:t>Therefore we should try to at least comment on observed trends and a best estimate of an underlying/target level – with appropriate caveats of course, e.g. ”</a:t>
                      </a:r>
                      <a:r>
                        <a:rPr lang="en-US" sz="850" i="1" baseline="0" dirty="0" smtClean="0">
                          <a:solidFill>
                            <a:schemeClr val="tx1"/>
                          </a:solidFill>
                          <a:cs typeface="Arial" pitchFamily="34" charset="0"/>
                        </a:rPr>
                        <a:t>The net amount of "provisions and other balance sheet items" as at the latest balance sheet date was €5.3 million negative, i.e. €3.0 million higher than €8.3 million average for the previous two year ends and in the absence of any explanation for this €3.0 million increase we would expect a return to prior years' levels. However, there is no monthly data available and unexplained “other” balance sheet items account for half of the net balance and almost the entire €3.0 million fluctuation we suggest to establish a target. If you include a target level for "other working capital" based on the apparently high level of €5.3 million the risk remains, that intra-year levels may be even higher. Your options to deal with this risk are to push the sellers' for better information (which we tried in the Q&amp;A process), to factor respective contingencies into the business plan and reduce your headline price, or to avoid a bid completely." </a:t>
                      </a:r>
                    </a:p>
                  </a:txBody>
                  <a:tcPr marL="54000" marR="54000" marT="36000" marB="36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5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Pct val="100000"/>
                        <a:buFont typeface="Univers for KPMG Light" panose="020B0403020202020204" pitchFamily="34" charset="0"/>
                        <a:buChar char="—"/>
                        <a:tabLst/>
                        <a:defRPr/>
                      </a:pPr>
                      <a:r>
                        <a:rPr lang="en-US" sz="850" b="1" dirty="0" smtClean="0">
                          <a:solidFill>
                            <a:schemeClr val="tx1"/>
                          </a:solidFill>
                          <a:cs typeface="Arial" pitchFamily="34" charset="0"/>
                        </a:rPr>
                        <a:t>Insufficient linking of the analysis</a:t>
                      </a:r>
                      <a:r>
                        <a:rPr lang="en-US" sz="850" b="1" baseline="0" dirty="0" smtClean="0">
                          <a:solidFill>
                            <a:schemeClr val="tx1"/>
                          </a:solidFill>
                          <a:cs typeface="Arial" pitchFamily="34" charset="0"/>
                        </a:rPr>
                        <a:t> of </a:t>
                      </a:r>
                      <a:r>
                        <a:rPr lang="en-US" sz="850" b="1" dirty="0" smtClean="0">
                          <a:solidFill>
                            <a:schemeClr val="tx1"/>
                          </a:solidFill>
                          <a:cs typeface="Arial" pitchFamily="34" charset="0"/>
                        </a:rPr>
                        <a:t>balance sheet movements</a:t>
                      </a:r>
                      <a:r>
                        <a:rPr lang="en-US" sz="850" b="1" baseline="0" dirty="0" smtClean="0">
                          <a:solidFill>
                            <a:schemeClr val="tx1"/>
                          </a:solidFill>
                          <a:cs typeface="Arial" pitchFamily="34" charset="0"/>
                        </a:rPr>
                        <a:t> </a:t>
                      </a:r>
                      <a:r>
                        <a:rPr lang="en-US" sz="850" b="1" dirty="0" smtClean="0">
                          <a:solidFill>
                            <a:schemeClr val="tx1"/>
                          </a:solidFill>
                          <a:cs typeface="Arial" pitchFamily="34" charset="0"/>
                        </a:rPr>
                        <a:t>with P&amp;L and cash flow analysis</a:t>
                      </a:r>
                      <a:r>
                        <a:rPr lang="en-US" sz="850" b="1" baseline="0" dirty="0" smtClean="0">
                          <a:solidFill>
                            <a:schemeClr val="tx1"/>
                          </a:solidFill>
                          <a:cs typeface="Arial" pitchFamily="34" charset="0"/>
                        </a:rPr>
                        <a:t>: </a:t>
                      </a:r>
                      <a:r>
                        <a:rPr lang="en-US" sz="850" b="0" baseline="0" dirty="0" smtClean="0">
                          <a:solidFill>
                            <a:schemeClr val="tx1"/>
                          </a:solidFill>
                          <a:cs typeface="Arial" pitchFamily="34" charset="0"/>
                        </a:rPr>
                        <a:t>Explained on the basis of an example:</a:t>
                      </a:r>
                      <a:endParaRPr lang="en-US" sz="850" b="1" baseline="0" dirty="0" smtClean="0">
                        <a:solidFill>
                          <a:schemeClr val="tx1"/>
                        </a:solidFill>
                        <a:cs typeface="Arial" pitchFamily="34" charset="0"/>
                      </a:endParaRPr>
                    </a:p>
                    <a:p>
                      <a:pPr marL="216000" marR="0" lvl="2" indent="-216000" algn="l" defTabSz="914400" rtl="0" eaLnBrk="1" fontAlgn="auto" latinLnBrk="0" hangingPunct="1">
                        <a:lnSpc>
                          <a:spcPct val="100000"/>
                        </a:lnSpc>
                        <a:spcBef>
                          <a:spcPts val="100"/>
                        </a:spcBef>
                        <a:spcAft>
                          <a:spcPts val="0"/>
                        </a:spcAft>
                        <a:buClr>
                          <a:schemeClr val="tx2"/>
                        </a:buClr>
                        <a:buSzPct val="100000"/>
                        <a:buFont typeface="Univers for KPMG Light" panose="020B0403020202020204" pitchFamily="34" charset="0"/>
                        <a:buChar char="—"/>
                        <a:tabLst/>
                        <a:defRPr/>
                      </a:pPr>
                      <a:r>
                        <a:rPr lang="en-US" sz="850" b="0" baseline="0" dirty="0" smtClean="0">
                          <a:solidFill>
                            <a:schemeClr val="tx1"/>
                          </a:solidFill>
                          <a:cs typeface="Arial" pitchFamily="34" charset="0"/>
                        </a:rPr>
                        <a:t>A receivable from insurance claims (fire damage) in Dec. 2011 "disappears" as per Dec. 2012. The simple "balance sheet explanation" that this was a one-off item would be insufficient. For purposes of P&amp;L and Cash Flow analysis we need to understand (</a:t>
                      </a:r>
                      <a:r>
                        <a:rPr lang="en-US" sz="850" b="0" baseline="0" dirty="0" err="1" smtClean="0">
                          <a:solidFill>
                            <a:schemeClr val="tx1"/>
                          </a:solidFill>
                          <a:cs typeface="Arial" pitchFamily="34" charset="0"/>
                        </a:rPr>
                        <a:t>i</a:t>
                      </a:r>
                      <a:r>
                        <a:rPr lang="en-US" sz="850" b="0" baseline="0" dirty="0" smtClean="0">
                          <a:solidFill>
                            <a:schemeClr val="tx1"/>
                          </a:solidFill>
                          <a:cs typeface="Arial" pitchFamily="34" charset="0"/>
                        </a:rPr>
                        <a:t>) how the claim was booked in FY11 (other income or netted within expenses?) and (ii) how the claim was settled in FY12, e.g. how much cash was received from the insurance and was there any one-off income / expenses (insurance proceeds higher/lower than the claim booked at year end FY11).</a:t>
                      </a:r>
                    </a:p>
                  </a:txBody>
                  <a:tcPr marL="54000" marR="54000" marT="36000" marB="36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9654">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lvl="2" indent="-216000">
                        <a:spcBef>
                          <a:spcPts val="100"/>
                        </a:spcBef>
                        <a:spcAft>
                          <a:spcPts val="0"/>
                        </a:spcAft>
                        <a:buClr>
                          <a:schemeClr val="tx2"/>
                        </a:buClr>
                        <a:buSzPct val="100000"/>
                        <a:buFont typeface="Univers for KPMG Light" panose="020B0403020202020204" pitchFamily="34" charset="0"/>
                        <a:buChar char="—"/>
                        <a:defRPr/>
                      </a:pPr>
                      <a:r>
                        <a:rPr lang="en-US" sz="850" b="1" dirty="0" smtClean="0">
                          <a:solidFill>
                            <a:schemeClr val="tx1"/>
                          </a:solidFill>
                          <a:cs typeface="Arial" pitchFamily="34" charset="0"/>
                        </a:rPr>
                        <a:t>Reporting on key accounting principles not sufficiently deal specific</a:t>
                      </a:r>
                    </a:p>
                    <a:p>
                      <a:pPr marL="216000" lvl="2" indent="-216000">
                        <a:spcBef>
                          <a:spcPts val="100"/>
                        </a:spcBef>
                        <a:spcAft>
                          <a:spcPts val="0"/>
                        </a:spcAft>
                        <a:buClr>
                          <a:schemeClr val="tx2"/>
                        </a:buClr>
                        <a:buSzPct val="100000"/>
                        <a:buFont typeface="Univers for KPMG Light" panose="020B0403020202020204" pitchFamily="34" charset="0"/>
                        <a:buChar char="—"/>
                        <a:defRPr/>
                      </a:pPr>
                      <a:r>
                        <a:rPr lang="en-US" sz="850" b="0" baseline="0" dirty="0" smtClean="0">
                          <a:solidFill>
                            <a:schemeClr val="tx1"/>
                          </a:solidFill>
                          <a:cs typeface="Arial" pitchFamily="34" charset="0"/>
                        </a:rPr>
                        <a:t>Our reporting on key accounting policies often is limited to abstracts from the relevant note disclosure in Target's financial statements and a brief comment whether this is compliant with GAAP. In a deal environment, we should (</a:t>
                      </a:r>
                      <a:r>
                        <a:rPr lang="en-US" sz="850" b="0" baseline="0" dirty="0" err="1" smtClean="0">
                          <a:solidFill>
                            <a:schemeClr val="tx1"/>
                          </a:solidFill>
                          <a:cs typeface="Arial" pitchFamily="34" charset="0"/>
                        </a:rPr>
                        <a:t>i</a:t>
                      </a:r>
                      <a:r>
                        <a:rPr lang="en-US" sz="850" b="0" baseline="0" dirty="0" smtClean="0">
                          <a:solidFill>
                            <a:schemeClr val="tx1"/>
                          </a:solidFill>
                          <a:cs typeface="Arial" pitchFamily="34" charset="0"/>
                        </a:rPr>
                        <a:t>) focus on consistency (have changes in accounting principles and/or the use of management judgement impacted reported profits?) and (ii) seek to compare key policies, e.g. around revenue recognition, inventory valuation or useful lives for fixed assets, to those applied by our client. </a:t>
                      </a:r>
                    </a:p>
                    <a:p>
                      <a:pPr marL="216000" lvl="2" indent="-216000">
                        <a:spcBef>
                          <a:spcPts val="100"/>
                        </a:spcBef>
                        <a:spcAft>
                          <a:spcPts val="0"/>
                        </a:spcAft>
                        <a:buClr>
                          <a:schemeClr val="tx2"/>
                        </a:buClr>
                        <a:buSzPct val="100000"/>
                        <a:buFont typeface="Univers for KPMG Light" panose="020B0403020202020204" pitchFamily="34" charset="0"/>
                        <a:buChar char="—"/>
                        <a:defRPr/>
                      </a:pPr>
                      <a:r>
                        <a:rPr lang="en-US" sz="850" b="0" baseline="0" dirty="0" smtClean="0">
                          <a:solidFill>
                            <a:schemeClr val="tx1"/>
                          </a:solidFill>
                          <a:cs typeface="Arial" pitchFamily="34" charset="0"/>
                        </a:rPr>
                        <a:t>In case of provisions it is often inherently difficult to opine on an “appropriate” level of provisioning and valuation allowances, and extensive caveats will be required if we do so. We should hence interact with other work streams (e.g. legal, environmental, commercial etc.) and seek to make recommendations to our client how to address respective risks (e.g. indemnities in the SPA for legal or environmental risks; warranties regarding the recoverability of debtors, "downside case modelling for commercial risks"). Also distinguish between cash and non-cash risks (e.g. bad debt allowance / write off of debtors is non-cash, and purchase price impacts need to factor in how a retroactive application of more stringent bad debt provisioning would have affected the working capital target level).</a:t>
                      </a:r>
                      <a:endParaRPr lang="en-US" sz="850" b="0" dirty="0" smtClean="0">
                        <a:solidFill>
                          <a:schemeClr val="tx1"/>
                        </a:solidFill>
                        <a:cs typeface="Arial" pitchFamily="34" charset="0"/>
                      </a:endParaRPr>
                    </a:p>
                  </a:txBody>
                  <a:tcPr marL="54000" marR="54000" marT="36000" marB="36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grpSp>
        <p:nvGrpSpPr>
          <p:cNvPr id="52" name="Gruppieren 51"/>
          <p:cNvGrpSpPr/>
          <p:nvPr/>
        </p:nvGrpSpPr>
        <p:grpSpPr>
          <a:xfrm>
            <a:off x="602331" y="1781175"/>
            <a:ext cx="403733" cy="523220"/>
            <a:chOff x="2619016" y="2564904"/>
            <a:chExt cx="559665" cy="725301"/>
          </a:xfrm>
        </p:grpSpPr>
        <p:grpSp>
          <p:nvGrpSpPr>
            <p:cNvPr id="53" name="Gruppieren 52"/>
            <p:cNvGrpSpPr/>
            <p:nvPr/>
          </p:nvGrpSpPr>
          <p:grpSpPr>
            <a:xfrm>
              <a:off x="2619016" y="2617334"/>
              <a:ext cx="559665" cy="561552"/>
              <a:chOff x="5484264" y="4001307"/>
              <a:chExt cx="1409320" cy="1414073"/>
            </a:xfrm>
          </p:grpSpPr>
          <p:sp>
            <p:nvSpPr>
              <p:cNvPr id="55" name="Ellipse 5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56" name="Akkord 5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7" name="Akkord 5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8" name="Rechteck 5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9" name="Akkord 5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grpSp>
        <p:sp>
          <p:nvSpPr>
            <p:cNvPr id="54" name="Rechteck 53"/>
            <p:cNvSpPr/>
            <p:nvPr/>
          </p:nvSpPr>
          <p:spPr>
            <a:xfrm>
              <a:off x="2630096" y="2564904"/>
              <a:ext cx="533755"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1</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0" name="Gruppieren 59"/>
          <p:cNvGrpSpPr/>
          <p:nvPr/>
        </p:nvGrpSpPr>
        <p:grpSpPr>
          <a:xfrm>
            <a:off x="602331" y="2863838"/>
            <a:ext cx="403731" cy="523220"/>
            <a:chOff x="3638116" y="2564904"/>
            <a:chExt cx="559663" cy="725301"/>
          </a:xfrm>
        </p:grpSpPr>
        <p:sp>
          <p:nvSpPr>
            <p:cNvPr id="61" name="Ellipse 6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2" name="Akkord 6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3" name="Akkord 6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5" name="Akkord 6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6" name="Rechteck 65"/>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2</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7" name="Gruppieren 66"/>
          <p:cNvGrpSpPr/>
          <p:nvPr/>
        </p:nvGrpSpPr>
        <p:grpSpPr>
          <a:xfrm>
            <a:off x="602331" y="3986923"/>
            <a:ext cx="403731" cy="523220"/>
            <a:chOff x="3638116" y="2564904"/>
            <a:chExt cx="559663" cy="725301"/>
          </a:xfrm>
        </p:grpSpPr>
        <p:sp>
          <p:nvSpPr>
            <p:cNvPr id="68" name="Ellipse 6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9" name="Akkord 6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1" name="Akkord 70"/>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2"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3" name="Akkord 72"/>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4" name="Rechteck 73"/>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3</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75" name="Gruppieren 74"/>
          <p:cNvGrpSpPr/>
          <p:nvPr/>
        </p:nvGrpSpPr>
        <p:grpSpPr>
          <a:xfrm>
            <a:off x="602331" y="5079282"/>
            <a:ext cx="403731" cy="523220"/>
            <a:chOff x="3638116" y="2564904"/>
            <a:chExt cx="559663" cy="725301"/>
          </a:xfrm>
        </p:grpSpPr>
        <p:sp>
          <p:nvSpPr>
            <p:cNvPr id="76" name="Ellipse 75"/>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77" name="Akkord 76"/>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8" name="Akkord 77"/>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9"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0" name="Akkord 79"/>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1" name="Rechteck 80"/>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4</a:t>
              </a:r>
              <a:endParaRPr lang="en-US" sz="2800" b="1" dirty="0">
                <a:solidFill>
                  <a:schemeClr val="bg1"/>
                </a:solidFill>
                <a:latin typeface="Arial" panose="020B0604020202020204" pitchFamily="34" charset="0"/>
                <a:cs typeface="Arial" panose="020B0604020202020204" pitchFamily="34" charset="0"/>
              </a:endParaRPr>
            </a:p>
          </p:txBody>
        </p:sp>
      </p:grpSp>
      <p:sp>
        <p:nvSpPr>
          <p:cNvPr id="34" name="Rectangle 4"/>
          <p:cNvSpPr>
            <a:spLocks noChangeArrowheads="1"/>
          </p:cNvSpPr>
          <p:nvPr>
            <p:custDataLst>
              <p:tags r:id="rId1"/>
            </p:custDataLst>
          </p:nvPr>
        </p:nvSpPr>
        <p:spPr bwMode="auto">
          <a:xfrm>
            <a:off x="7058026" y="203863"/>
            <a:ext cx="2359024" cy="8863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Please check key </a:t>
            </a:r>
            <a:r>
              <a:rPr lang="en-US" sz="900" dirty="0">
                <a:solidFill>
                  <a:schemeClr val="bg1"/>
                </a:solidFill>
              </a:rPr>
              <a:t>accounting principles e.g. revenue recognition, inventory </a:t>
            </a:r>
            <a:r>
              <a:rPr lang="en-US" sz="900" dirty="0" smtClean="0">
                <a:solidFill>
                  <a:schemeClr val="bg1"/>
                </a:solidFill>
              </a:rPr>
              <a:t>valuation, useful </a:t>
            </a:r>
            <a:r>
              <a:rPr lang="en-US" sz="900" dirty="0">
                <a:solidFill>
                  <a:schemeClr val="bg1"/>
                </a:solidFill>
              </a:rPr>
              <a:t>lives for fixed </a:t>
            </a:r>
            <a:r>
              <a:rPr lang="en-US" sz="900" dirty="0" smtClean="0">
                <a:solidFill>
                  <a:schemeClr val="bg1"/>
                </a:solidFill>
              </a:rPr>
              <a:t>assets and provisioning per your local GAAP standards to apply this content.</a:t>
            </a:r>
            <a:endParaRPr lang="en-US" sz="900" dirty="0">
              <a:solidFill>
                <a:schemeClr val="bg1"/>
              </a:solidFill>
            </a:endParaRPr>
          </a:p>
        </p:txBody>
      </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Historical Analysis Provisions (and other balance sheet items)</a:t>
            </a:r>
          </a:p>
        </p:txBody>
      </p:sp>
      <p:sp>
        <p:nvSpPr>
          <p:cNvPr id="4" name="Titel 3"/>
          <p:cNvSpPr>
            <a:spLocks noGrp="1"/>
          </p:cNvSpPr>
          <p:nvPr>
            <p:ph type="title"/>
          </p:nvPr>
        </p:nvSpPr>
        <p:spPr/>
        <p:txBody>
          <a:bodyPr/>
          <a:lstStyle/>
          <a:p>
            <a:r>
              <a:rPr lang="en-US" dirty="0" smtClean="0"/>
              <a:t>Core issue (1/2)</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1431440636"/>
              </p:ext>
            </p:extLst>
          </p:nvPr>
        </p:nvGraphicFramePr>
        <p:xfrm>
          <a:off x="488950" y="1422400"/>
          <a:ext cx="8928100" cy="3911646"/>
        </p:xfrm>
        <a:graphic>
          <a:graphicData uri="http://schemas.openxmlformats.org/drawingml/2006/table">
            <a:tbl>
              <a:tblPr firstRow="1" bandRow="1">
                <a:tableStyleId>{5C22544A-7EE6-4342-B048-85BDC9FD1C3A}</a:tableStyleId>
              </a:tblPr>
              <a:tblGrid>
                <a:gridCol w="3759200"/>
                <a:gridCol w="4591050"/>
                <a:gridCol w="577850"/>
              </a:tblGrid>
              <a:tr h="288000">
                <a:tc>
                  <a:txBody>
                    <a:bodyPr/>
                    <a:lstStyle/>
                    <a:p>
                      <a:pPr marL="0" indent="0">
                        <a:lnSpc>
                          <a:spcPct val="95000"/>
                        </a:lnSpc>
                        <a:spcBef>
                          <a:spcPts val="0"/>
                        </a:spcBef>
                        <a:spcAft>
                          <a:spcPts val="0"/>
                        </a:spcAft>
                        <a:buNone/>
                        <a:tabLst>
                          <a:tab pos="176213" algn="l"/>
                        </a:tabLst>
                      </a:pPr>
                      <a:r>
                        <a:rPr lang="en-US" sz="900" b="1" dirty="0" smtClean="0">
                          <a:solidFill>
                            <a:schemeClr val="bg1"/>
                          </a:solidFill>
                        </a:rPr>
                        <a:t>Core Issue</a:t>
                      </a:r>
                      <a:endParaRPr lang="en-US" sz="900" b="1"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68750">
                <a:tc>
                  <a:txBody>
                    <a:bodyPr/>
                    <a:lstStyle/>
                    <a:p>
                      <a:pPr marL="228600" marR="0" lvl="2" indent="-228600" algn="l" defTabSz="914400" rtl="0" eaLnBrk="1" fontAlgn="auto" latinLnBrk="0" hangingPunct="1">
                        <a:lnSpc>
                          <a:spcPct val="95000"/>
                        </a:lnSpc>
                        <a:spcBef>
                          <a:spcPts val="0"/>
                        </a:spcBef>
                        <a:spcAft>
                          <a:spcPts val="300"/>
                        </a:spcAft>
                        <a:buClrTx/>
                        <a:buSzTx/>
                        <a:buFont typeface="+mj-lt"/>
                        <a:buAutoNum type="arabicPeriod"/>
                        <a:tabLst>
                          <a:tab pos="176213" algn="l"/>
                        </a:tabLst>
                        <a:defRPr/>
                      </a:pPr>
                      <a:r>
                        <a:rPr lang="en-US" sz="900" b="1" kern="1200" dirty="0" smtClean="0">
                          <a:solidFill>
                            <a:schemeClr val="tx2"/>
                          </a:solidFill>
                          <a:latin typeface="+mn-lt"/>
                          <a:ea typeface="+mn-ea"/>
                          <a:cs typeface="+mn-cs"/>
                        </a:rPr>
                        <a:t>What is the commercial substance of provisions and other balance sheet items on the effective date?</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How can the specific balance sheet items be effectively broken down into meaningful sub-items?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Are the sub-items to be viewed as working capital or as debt-like?</a:t>
                      </a:r>
                      <a:endParaRPr kumimoji="0" lang="en-US" sz="900" b="0" i="0" u="none" strike="noStrike" kern="1200" cap="none" spc="0" normalizeH="0" baseline="0" dirty="0">
                        <a:ln>
                          <a:noFill/>
                        </a:ln>
                        <a:solidFill>
                          <a:srgbClr val="000000"/>
                        </a:solidFill>
                        <a:effectLst/>
                        <a:uLnTx/>
                        <a:uFillTx/>
                        <a:latin typeface="+mn-lt"/>
                        <a:ea typeface="+mn-ea"/>
                        <a:cs typeface="Arial" pitchFamily="34" charset="0"/>
                      </a:endParaRPr>
                    </a:p>
                  </a:txBody>
                  <a:tcPr marT="90000" marB="90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The first analytic step is always the breakdown into sub-items, typically on the basis of trial balance accounts and a schedule of movements in provisions.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Should the description of the sub-items not be self-explanatory, the explanations must be obtained from the management .</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The basic principles as to how items shall be classified as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working capital or debt-like</a:t>
                      </a: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 is explained in the corresponding working books. As non-exhaustive list of possible debt-like items in other balance sheet items, is included in the workbook “Cash Flow (sheet "debt like items")</a:t>
                      </a:r>
                    </a:p>
                    <a:p>
                      <a:pPr marL="0" marR="0" lvl="0" indent="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None/>
                        <a:tabLst/>
                        <a:defRPr/>
                      </a:pPr>
                      <a:r>
                        <a:rPr kumimoji="0" lang="en-US" sz="900" b="0" i="1" u="none" strike="noStrike" kern="1200" cap="none" spc="0" normalizeH="0" baseline="0" dirty="0" smtClean="0">
                          <a:ln>
                            <a:noFill/>
                          </a:ln>
                          <a:solidFill>
                            <a:srgbClr val="000000"/>
                          </a:solidFill>
                          <a:effectLst/>
                          <a:uLnTx/>
                          <a:uFillTx/>
                          <a:latin typeface="+mn-lt"/>
                          <a:ea typeface="+mn-ea"/>
                          <a:cs typeface="Arial" pitchFamily="34" charset="0"/>
                        </a:rPr>
                        <a:t>Note: In buy-side projects clarify with the clients how they want to set up their negotiating position with regard to debt-like items: aggressive (as much debt as possible) or mildly (only major and widely accepted debt-like items)?</a:t>
                      </a:r>
                    </a:p>
                  </a:txBody>
                  <a:tcPr marT="90000" marB="90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8</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859360">
                <a:tc>
                  <a:txBody>
                    <a:bodyPr/>
                    <a:lstStyle/>
                    <a:p>
                      <a:pPr marL="0" marR="0" lvl="2" indent="0" algn="l" defTabSz="914400" rtl="0" eaLnBrk="1" fontAlgn="auto" latinLnBrk="0" hangingPunct="1">
                        <a:lnSpc>
                          <a:spcPct val="95000"/>
                        </a:lnSpc>
                        <a:spcBef>
                          <a:spcPts val="0"/>
                        </a:spcBef>
                        <a:spcAft>
                          <a:spcPts val="300"/>
                        </a:spcAft>
                        <a:buClrTx/>
                        <a:buSzTx/>
                        <a:buFont typeface="+mj-lt"/>
                        <a:buNone/>
                        <a:tabLst>
                          <a:tab pos="176213" algn="l"/>
                        </a:tabLst>
                        <a:defRPr/>
                      </a:pPr>
                      <a:r>
                        <a:rPr lang="en-US" sz="900" b="1" kern="1200" dirty="0" smtClean="0">
                          <a:solidFill>
                            <a:schemeClr val="tx2"/>
                          </a:solidFill>
                          <a:latin typeface="+mn-lt"/>
                          <a:ea typeface="+mn-ea"/>
                          <a:cs typeface="+mn-cs"/>
                        </a:rPr>
                        <a:t>1.a) How are the provisions and other balance sheet items 	  considered in an SPA definition?</a:t>
                      </a:r>
                    </a:p>
                  </a:txBody>
                  <a:tcPr marT="90000" marB="90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The SPA definition should reflect the categorization of individual sub-items as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working capital or as debt like and should hence follow the extended net debt or working capital presentation in the specific workbooks.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Note: Once a target level for (extended) working capital has been fixed, the SPA definition does not necessarily need to distinguish between debt and working capital because from a purchase price perspective the difference between working capital and debt-like items is only that:</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for working capital items only the difference between the amount at closing and the negotiated target level is price relevant, whereas </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debt-like items are always deducted (in case of cash credited) in full, i.e. their target level is always nil.</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This may be used to simply the respective SPA definitions.</a:t>
                      </a:r>
                    </a:p>
                  </a:txBody>
                  <a:tcPr marT="90000" marB="90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lang="en-US" sz="900" dirty="0" smtClean="0">
                          <a:solidFill>
                            <a:srgbClr val="000000"/>
                          </a:solidFill>
                        </a:rPr>
                        <a:t>n/a</a:t>
                      </a: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Historical Analysis Provisions (and other balance sheet items)</a:t>
            </a:r>
          </a:p>
        </p:txBody>
      </p:sp>
      <p:sp>
        <p:nvSpPr>
          <p:cNvPr id="4" name="Titel 3"/>
          <p:cNvSpPr>
            <a:spLocks noGrp="1"/>
          </p:cNvSpPr>
          <p:nvPr>
            <p:ph type="title"/>
          </p:nvPr>
        </p:nvSpPr>
        <p:spPr/>
        <p:txBody>
          <a:bodyPr/>
          <a:lstStyle/>
          <a:p>
            <a:r>
              <a:rPr lang="en-US" dirty="0" smtClean="0"/>
              <a:t>Core issue (2/2)</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3700277324"/>
              </p:ext>
            </p:extLst>
          </p:nvPr>
        </p:nvGraphicFramePr>
        <p:xfrm>
          <a:off x="488950" y="1422400"/>
          <a:ext cx="8928100" cy="3667044"/>
        </p:xfrm>
        <a:graphic>
          <a:graphicData uri="http://schemas.openxmlformats.org/drawingml/2006/table">
            <a:tbl>
              <a:tblPr firstRow="1" bandRow="1">
                <a:tableStyleId>{5C22544A-7EE6-4342-B048-85BDC9FD1C3A}</a:tableStyleId>
              </a:tblPr>
              <a:tblGrid>
                <a:gridCol w="3759200"/>
                <a:gridCol w="4591050"/>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1980000">
                <a:tc>
                  <a:txBody>
                    <a:bodyPr/>
                    <a:lstStyle/>
                    <a:p>
                      <a:pPr marL="228600" marR="0" lvl="2" indent="-228600" algn="l" defTabSz="914400" rtl="0" eaLnBrk="1" fontAlgn="auto" latinLnBrk="0" hangingPunct="1">
                        <a:lnSpc>
                          <a:spcPct val="95000"/>
                        </a:lnSpc>
                        <a:spcBef>
                          <a:spcPts val="300"/>
                        </a:spcBef>
                        <a:spcAft>
                          <a:spcPts val="0"/>
                        </a:spcAft>
                        <a:buClrTx/>
                        <a:buSzTx/>
                        <a:buFont typeface="+mj-lt"/>
                        <a:buAutoNum type="arabicPeriod" startAt="2"/>
                        <a:tabLst>
                          <a:tab pos="176213" algn="l"/>
                        </a:tabLst>
                        <a:defRPr/>
                      </a:pPr>
                      <a:r>
                        <a:rPr lang="en-US" sz="900" b="1" kern="1200" noProof="0" dirty="0" smtClean="0">
                          <a:solidFill>
                            <a:schemeClr val="tx2"/>
                          </a:solidFill>
                          <a:latin typeface="+mn-lt"/>
                          <a:ea typeface="+mn-ea"/>
                          <a:cs typeface="+mn-cs"/>
                        </a:rPr>
                        <a:t>What was the historic trend and the respective commercial drivers for provisions and other balance sheet items (including seasonality patterns and other fluctuations)?</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Were there any significant movements / fluctuations (and if not, is there much value add to be expected from a detailed analysis)?</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Are there indications for potential earnings adjustments related to such movements (e.g. out-of-period income/expenses, EBITDA impact from changes in accounting principles)?</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What were the respective cash flow effects (e.g. for decrease in provisions: cash effective utilization versus non-cash release)?</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(How) can trends in the provisions and other balance sheet items be extrapolated for the future?</a:t>
                      </a:r>
                    </a:p>
                  </a:txBody>
                  <a:tcPr marT="90000" marB="90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analysis of movements should apply the level of detail available from the breakdown into sub-items, so that counter-balancing movements in different sub-items can be recognized as such.</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analysis of movements in provisions needs to distinguish between additions, utilization and release (=&gt; schedule of movements in provisions).</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Especially for sub-items with a working capital character we should seek to identify relevant drivers for trends (e.g. relative to sales or personnel costs; annual growth rates, etc.), potentially based on monthly trend analysis.</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key factor for a meaningful analysis is to obtain the relevant information, and hence there is not generic tool for such trend analysis. Should monthly reporting, annual financial statements, audit reports etc. not provide sufficient explanations for trends and fluctuations, these need to be obtained from management (Q&amp;A) and should be critically reviewed. </a:t>
                      </a:r>
                    </a:p>
                  </a:txBody>
                  <a:tcPr marT="90000" marB="90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8</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859360">
                <a:tc>
                  <a:txBody>
                    <a:bodyPr/>
                    <a:lstStyle/>
                    <a:p>
                      <a:pPr marL="228600" marR="0" lvl="2" indent="-228600" algn="l" defTabSz="914400" rtl="0" eaLnBrk="1" fontAlgn="auto" latinLnBrk="0" hangingPunct="1">
                        <a:lnSpc>
                          <a:spcPct val="95000"/>
                        </a:lnSpc>
                        <a:spcBef>
                          <a:spcPts val="300"/>
                        </a:spcBef>
                        <a:spcAft>
                          <a:spcPts val="0"/>
                        </a:spcAft>
                        <a:buClrTx/>
                        <a:buSzTx/>
                        <a:buFont typeface="+mj-lt"/>
                        <a:buAutoNum type="arabicPeriod" startAt="3"/>
                        <a:tabLst>
                          <a:tab pos="176213" algn="l"/>
                        </a:tabLst>
                        <a:defRPr/>
                      </a:pPr>
                      <a:r>
                        <a:rPr lang="en-US" sz="900" b="1" kern="1200" noProof="0" dirty="0" smtClean="0">
                          <a:solidFill>
                            <a:schemeClr val="tx2"/>
                          </a:solidFill>
                          <a:latin typeface="+mn-lt"/>
                          <a:ea typeface="+mn-ea"/>
                          <a:cs typeface="+mn-cs"/>
                        </a:rPr>
                        <a:t>(How) have accounting principles and the use of management judgement impacted the historic trends?</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Consistency: Were there any changes in accounting principles or valuation methods (e.g. for warranty provisions) and how did these affect balance sheet and P&amp;L?</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Are there indications for risks which have not been sufficiently reflected in provisions or valuation allowances?</a:t>
                      </a:r>
                    </a:p>
                  </a:txBody>
                  <a:tcPr marT="90000" marB="90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Effectively the issue "consistency in accounting principles and valuation methods" is part of the trend analysis discussed above. In order to quantify effects from changes in accounting principles and valuation methods (including the application of management judgment) it may be necessary to analyze supporting calculations for respective provisions, allowances, etc.</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Frequently it will be difficult to form a conclusion as to whether provisions and valuation allowances are "appropriate". Our challenge is to find the right balance between risk management (caveats or refraining from any conclusion) and value adding advice (refer to Pitfall 2 and 4 above).</a:t>
                      </a:r>
                    </a:p>
                  </a:txBody>
                  <a:tcPr marT="90000" marB="90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lang="en-US" sz="900" noProof="0" dirty="0" smtClean="0">
                          <a:solidFill>
                            <a:srgbClr val="000000"/>
                          </a:solidFill>
                        </a:rPr>
                        <a:t>n/a</a:t>
                      </a: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
        <p:nvSpPr>
          <p:cNvPr id="5" name="Rechteck 20"/>
          <p:cNvSpPr>
            <a:spLocks/>
          </p:cNvSpPr>
          <p:nvPr/>
        </p:nvSpPr>
        <p:spPr>
          <a:xfrm>
            <a:off x="488950" y="5136644"/>
            <a:ext cx="8928100" cy="887413"/>
          </a:xfrm>
          <a:prstGeom prst="rect">
            <a:avLst/>
          </a:prstGeom>
          <a:solidFill>
            <a:srgbClr val="BC204B"/>
          </a:solidFill>
          <a:ln>
            <a:solidFill>
              <a:srgbClr val="BC204B"/>
            </a:solidFill>
          </a:ln>
        </p:spPr>
        <p:style>
          <a:lnRef idx="2">
            <a:schemeClr val="accent4"/>
          </a:lnRef>
          <a:fillRef idx="1">
            <a:schemeClr val="lt1"/>
          </a:fillRef>
          <a:effectRef idx="0">
            <a:schemeClr val="accent4"/>
          </a:effectRef>
          <a:fontRef idx="minor">
            <a:schemeClr val="dk1"/>
          </a:fontRef>
        </p:style>
        <p:txBody>
          <a:bodyPr wrap="square" lIns="53975" tIns="53975" rIns="53975" bIns="53975" rtlCol="0" anchor="ctr">
            <a:noAutofit/>
          </a:bodyPr>
          <a:lstStyle/>
          <a:p>
            <a:pPr marL="3175">
              <a:buClr>
                <a:srgbClr val="97989A"/>
              </a:buClr>
              <a:buSzPct val="100000"/>
              <a:tabLst>
                <a:tab pos="806450" algn="l"/>
                <a:tab pos="895350" algn="l"/>
              </a:tabLst>
              <a:defRPr/>
            </a:pPr>
            <a:r>
              <a:rPr lang="en-US" sz="800" b="1" dirty="0" smtClean="0">
                <a:solidFill>
                  <a:schemeClr val="bg1"/>
                </a:solidFill>
              </a:rPr>
              <a:t>Note: </a:t>
            </a:r>
          </a:p>
          <a:p>
            <a:pPr marL="216000" indent="-216000">
              <a:lnSpc>
                <a:spcPct val="95000"/>
              </a:lnSpc>
              <a:buClr>
                <a:schemeClr val="bg1"/>
              </a:buClr>
              <a:buSzPct val="100000"/>
              <a:buFont typeface="Univers for KPMG Light" panose="020B0403020202020204" pitchFamily="34" charset="0"/>
              <a:buChar char="—"/>
              <a:defRPr/>
            </a:pPr>
            <a:r>
              <a:rPr lang="en-US" sz="800" dirty="0" smtClean="0">
                <a:solidFill>
                  <a:schemeClr val="bg1"/>
                </a:solidFill>
                <a:cs typeface="Arial" pitchFamily="34" charset="0"/>
              </a:rPr>
              <a:t>The following pages show an intentionally simplified example of how the analysis of provisions and other balance sheet items are systematically linked with the balance sheet analysis of debt and working capital. </a:t>
            </a:r>
          </a:p>
          <a:p>
            <a:pPr marL="216000" indent="-216000">
              <a:lnSpc>
                <a:spcPct val="95000"/>
              </a:lnSpc>
              <a:buClr>
                <a:schemeClr val="bg1"/>
              </a:buClr>
              <a:buSzPct val="100000"/>
              <a:buFont typeface="Univers for KPMG Light" panose="020B0403020202020204" pitchFamily="34" charset="0"/>
              <a:buChar char="—"/>
              <a:defRPr/>
            </a:pPr>
            <a:r>
              <a:rPr lang="en-US" sz="800" dirty="0" smtClean="0">
                <a:solidFill>
                  <a:schemeClr val="bg1"/>
                </a:solidFill>
                <a:cs typeface="Arial" pitchFamily="34" charset="0"/>
              </a:rPr>
              <a:t>Be aware that in many deals provisions and other balance sheet items will not be a "key issue" to be reported as such and seek to limit reporting on "descriptive findings" without deal relevant conclusions to an absolute minimum. </a:t>
            </a:r>
          </a:p>
          <a:p>
            <a:pPr marL="216000" indent="-216000">
              <a:lnSpc>
                <a:spcPct val="95000"/>
              </a:lnSpc>
              <a:buClr>
                <a:schemeClr val="bg1"/>
              </a:buClr>
              <a:buSzPct val="100000"/>
              <a:buFont typeface="Univers for KPMG Light" panose="020B0403020202020204" pitchFamily="34" charset="0"/>
              <a:buChar char="—"/>
              <a:defRPr/>
            </a:pPr>
            <a:r>
              <a:rPr lang="en-US" sz="800" dirty="0" smtClean="0">
                <a:solidFill>
                  <a:schemeClr val="bg1"/>
                </a:solidFill>
                <a:cs typeface="Arial" pitchFamily="34" charset="0"/>
              </a:rPr>
              <a:t>However, insights gained from the analysis of provisions and other balance sheet items will frequently result in key findings to be reflected in key issues around underlying earnings and/or net debt, and hence the focus of this workbook is on linking the analyses with net debt, working capital (through the bucket approach) and with the cash flow analysis.</a:t>
            </a:r>
            <a:endParaRPr lang="en-US" sz="800" dirty="0">
              <a:solidFill>
                <a:schemeClr val="bg1"/>
              </a:solidFill>
              <a:cs typeface="Arial" pitchFamily="34" charset="0"/>
            </a:endParaRPr>
          </a:p>
        </p:txBody>
      </p:sp>
    </p:spTree>
    <p:extLst>
      <p:ext uri="{BB962C8B-B14F-4D97-AF65-F5344CB8AC3E}">
        <p14:creationId xmlns:p14="http://schemas.microsoft.com/office/powerpoint/2010/main" val="31648853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Grafik 46"/>
          <p:cNvPicPr>
            <a:picLocks noChangeAspect="1"/>
          </p:cNvPicPr>
          <p:nvPr>
            <p:custDataLst>
              <p:tags r:id="rId1"/>
            </p:custDataLst>
          </p:nvPr>
        </p:nvPicPr>
        <p:blipFill>
          <a:blip r:embed="rId9"/>
          <a:stretch>
            <a:fillRect/>
          </a:stretch>
        </p:blipFill>
        <p:spPr>
          <a:xfrm>
            <a:off x="2443871" y="1422400"/>
            <a:ext cx="3419601" cy="2811679"/>
          </a:xfrm>
          <a:prstGeom prst="rect">
            <a:avLst/>
          </a:prstGeom>
        </p:spPr>
      </p:pic>
      <p:sp>
        <p:nvSpPr>
          <p:cNvPr id="6" name="Textplatzhalter 5"/>
          <p:cNvSpPr>
            <a:spLocks noGrp="1"/>
          </p:cNvSpPr>
          <p:nvPr>
            <p:ph type="body" sz="quarter" idx="10"/>
          </p:nvPr>
        </p:nvSpPr>
        <p:spPr/>
        <p:txBody>
          <a:bodyPr/>
          <a:lstStyle/>
          <a:p>
            <a:r>
              <a:rPr lang="en-US" dirty="0"/>
              <a:t>On a net basis, other working capital items have limited impact on total working capital and show little </a:t>
            </a:r>
            <a:r>
              <a:rPr lang="en-US" dirty="0" err="1"/>
              <a:t>yoy</a:t>
            </a:r>
            <a:r>
              <a:rPr lang="en-US" dirty="0"/>
              <a:t> fluctuations, except for an increase in VAT receivables from 2010 to 2011. </a:t>
            </a:r>
          </a:p>
          <a:p>
            <a:r>
              <a:rPr lang="en-US" dirty="0"/>
              <a:t>Based on the available data we would consider the FY11 and FY12 year end levels as the best indication of a "normal" level for other working capital items.</a:t>
            </a:r>
          </a:p>
          <a:p>
            <a:r>
              <a:rPr lang="en-US" dirty="0"/>
              <a:t>However, you need to bear in mind that - due to the lack of monthly data and detailed breakdowns - our above assessment is based on limited analysis, and future fluctuations may occur (e.g. like the €0.8 million increase in FY11).</a:t>
            </a:r>
          </a:p>
        </p:txBody>
      </p:sp>
      <p:sp>
        <p:nvSpPr>
          <p:cNvPr id="8" name="Textplatzhalter 7"/>
          <p:cNvSpPr>
            <a:spLocks noGrp="1"/>
          </p:cNvSpPr>
          <p:nvPr>
            <p:ph type="body" sz="quarter" idx="12"/>
          </p:nvPr>
        </p:nvSpPr>
        <p:spPr/>
        <p:txBody>
          <a:bodyPr/>
          <a:lstStyle/>
          <a:p>
            <a:r>
              <a:rPr lang="en-US" dirty="0"/>
              <a:t>Other working capital items</a:t>
            </a:r>
          </a:p>
          <a:p>
            <a:pPr lvl="2"/>
            <a:r>
              <a:rPr lang="en-US" dirty="0"/>
              <a:t>In addition to the “typical” trade working capital items presented on the previous page, additional balance sheet items have been allocated to working capital in order to determine extended working capital requirements. Such items are considered to relate to ongoing operations rather than long-term financing items.</a:t>
            </a:r>
          </a:p>
          <a:p>
            <a:pPr lvl="2"/>
            <a:r>
              <a:rPr lang="en-US" dirty="0"/>
              <a:t>Items shown are primarily included in other provisions.</a:t>
            </a:r>
          </a:p>
          <a:p>
            <a:pPr lvl="2"/>
            <a:r>
              <a:rPr lang="en-US" dirty="0"/>
              <a:t>Other assets and liabilities have been fully allocated to working capital. </a:t>
            </a:r>
          </a:p>
          <a:p>
            <a:pPr lvl="2"/>
            <a:r>
              <a:rPr lang="en-US" dirty="0"/>
              <a:t>The change in additional working capital from 2010 to 2011 is primarily attributable to higher VAT receivables (+€1.1 million), which increased from €0.1 million to €1.2 million . </a:t>
            </a:r>
          </a:p>
        </p:txBody>
      </p:sp>
      <p:sp>
        <p:nvSpPr>
          <p:cNvPr id="5" name="Titel 4"/>
          <p:cNvSpPr>
            <a:spLocks noGrp="1"/>
          </p:cNvSpPr>
          <p:nvPr>
            <p:ph type="title"/>
          </p:nvPr>
        </p:nvSpPr>
        <p:spPr/>
        <p:txBody>
          <a:bodyPr/>
          <a:lstStyle/>
          <a:p>
            <a:r>
              <a:rPr lang="en-US" dirty="0" smtClean="0"/>
              <a:t>Example analysis – Reporting as part of working capital</a:t>
            </a:r>
            <a:endParaRPr lang="en-US" dirty="0"/>
          </a:p>
        </p:txBody>
      </p:sp>
      <p:sp>
        <p:nvSpPr>
          <p:cNvPr id="2" name="Textplatzhalter 1"/>
          <p:cNvSpPr>
            <a:spLocks noGrp="1"/>
          </p:cNvSpPr>
          <p:nvPr>
            <p:ph type="body" sz="quarter" idx="13"/>
          </p:nvPr>
        </p:nvSpPr>
        <p:spPr/>
        <p:txBody>
          <a:bodyPr/>
          <a:lstStyle/>
          <a:p>
            <a:r>
              <a:rPr lang="en-US" dirty="0"/>
              <a:t>Historical Analysis Provisions (and other balance sheet items</a:t>
            </a:r>
            <a:r>
              <a:rPr lang="en-US" dirty="0" smtClean="0"/>
              <a:t>)</a:t>
            </a:r>
            <a:endParaRPr lang="en-US" dirty="0"/>
          </a:p>
        </p:txBody>
      </p:sp>
      <p:sp>
        <p:nvSpPr>
          <p:cNvPr id="20" name="Rectangle 4"/>
          <p:cNvSpPr>
            <a:spLocks noChangeArrowheads="1"/>
          </p:cNvSpPr>
          <p:nvPr>
            <p:custDataLst>
              <p:tags r:id="rId2"/>
            </p:custDataLst>
          </p:nvPr>
        </p:nvSpPr>
        <p:spPr bwMode="auto">
          <a:xfrm>
            <a:off x="6249988" y="3765095"/>
            <a:ext cx="3157205" cy="651749"/>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Compared to movements in trade working capital balances of more than €4.0 million, the €0.3 million movement in other provisions is not significant, and value adding insights from a detailed analysis may be limited.</a:t>
            </a:r>
          </a:p>
        </p:txBody>
      </p:sp>
      <p:cxnSp>
        <p:nvCxnSpPr>
          <p:cNvPr id="21" name="Gewinkelte Verbindung 20"/>
          <p:cNvCxnSpPr>
            <a:stCxn id="20" idx="1"/>
            <a:endCxn id="25" idx="0"/>
          </p:cNvCxnSpPr>
          <p:nvPr/>
        </p:nvCxnSpPr>
        <p:spPr>
          <a:xfrm rot="10800000">
            <a:off x="5877658" y="3565150"/>
            <a:ext cx="372331" cy="525821"/>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22" name="Rectangle 4"/>
          <p:cNvSpPr>
            <a:spLocks noChangeArrowheads="1"/>
          </p:cNvSpPr>
          <p:nvPr>
            <p:custDataLst>
              <p:tags r:id="rId3"/>
            </p:custDataLst>
          </p:nvPr>
        </p:nvSpPr>
        <p:spPr bwMode="auto">
          <a:xfrm>
            <a:off x="2458087" y="4400950"/>
            <a:ext cx="3389013" cy="466743"/>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Primarily due to VAT receivables. </a:t>
            </a:r>
            <a:br>
              <a:rPr lang="en-US" sz="700" dirty="0">
                <a:solidFill>
                  <a:schemeClr val="bg1"/>
                </a:solidFill>
              </a:rPr>
            </a:br>
            <a:r>
              <a:rPr lang="en-US" sz="700" dirty="0">
                <a:solidFill>
                  <a:schemeClr val="bg1"/>
                </a:solidFill>
              </a:rPr>
              <a:t>(higher level of other VAT receivables from FY11 onwards is linked to increased exports and likely to prevail based on our understanding of the Tax DD findings).</a:t>
            </a:r>
          </a:p>
        </p:txBody>
      </p:sp>
      <p:sp>
        <p:nvSpPr>
          <p:cNvPr id="25" name="Rounded Rectangle 2"/>
          <p:cNvSpPr/>
          <p:nvPr>
            <p:custDataLst>
              <p:tags r:id="rId4"/>
            </p:custDataLst>
          </p:nvPr>
        </p:nvSpPr>
        <p:spPr>
          <a:xfrm rot="5400000">
            <a:off x="5177001" y="2943068"/>
            <a:ext cx="157151" cy="1244160"/>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6" name="Rounded Rectangle 2"/>
          <p:cNvSpPr/>
          <p:nvPr>
            <p:custDataLst>
              <p:tags r:id="rId5"/>
            </p:custDataLst>
          </p:nvPr>
        </p:nvSpPr>
        <p:spPr>
          <a:xfrm rot="5400000">
            <a:off x="4977154" y="3433420"/>
            <a:ext cx="137013" cy="824328"/>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7" name="Rounded Rectangle 2"/>
          <p:cNvSpPr/>
          <p:nvPr>
            <p:custDataLst>
              <p:tags r:id="rId6"/>
            </p:custDataLst>
          </p:nvPr>
        </p:nvSpPr>
        <p:spPr>
          <a:xfrm rot="5400000">
            <a:off x="4960008" y="3729650"/>
            <a:ext cx="156065" cy="824328"/>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cxnSp>
        <p:nvCxnSpPr>
          <p:cNvPr id="28" name="Gewinkelte Verbindung 27"/>
          <p:cNvCxnSpPr>
            <a:stCxn id="22" idx="0"/>
            <a:endCxn id="26" idx="2"/>
          </p:cNvCxnSpPr>
          <p:nvPr/>
        </p:nvCxnSpPr>
        <p:spPr>
          <a:xfrm rot="5400000" flipH="1" flipV="1">
            <a:off x="4115363" y="3882817"/>
            <a:ext cx="555365" cy="480903"/>
          </a:xfrm>
          <a:prstGeom prst="bentConnector2">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34" name="Gewinkelte Verbindung 33"/>
          <p:cNvCxnSpPr>
            <a:stCxn id="22" idx="0"/>
            <a:endCxn id="27" idx="2"/>
          </p:cNvCxnSpPr>
          <p:nvPr/>
        </p:nvCxnSpPr>
        <p:spPr>
          <a:xfrm rot="5400000" flipH="1" flipV="1">
            <a:off x="4259668" y="4034742"/>
            <a:ext cx="259135" cy="473283"/>
          </a:xfrm>
          <a:prstGeom prst="bentConnector2">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39" name="Rechteck 20"/>
          <p:cNvSpPr>
            <a:spLocks/>
          </p:cNvSpPr>
          <p:nvPr/>
        </p:nvSpPr>
        <p:spPr>
          <a:xfrm>
            <a:off x="2446338" y="5378692"/>
            <a:ext cx="3400762" cy="645366"/>
          </a:xfrm>
          <a:prstGeom prst="rect">
            <a:avLst/>
          </a:prstGeom>
          <a:solidFill>
            <a:srgbClr val="BC204B"/>
          </a:solidFill>
          <a:ln>
            <a:solidFill>
              <a:srgbClr val="BC204B"/>
            </a:solidFill>
          </a:ln>
        </p:spPr>
        <p:style>
          <a:lnRef idx="2">
            <a:schemeClr val="accent4"/>
          </a:lnRef>
          <a:fillRef idx="1">
            <a:schemeClr val="lt1"/>
          </a:fillRef>
          <a:effectRef idx="0">
            <a:schemeClr val="accent4"/>
          </a:effectRef>
          <a:fontRef idx="minor">
            <a:schemeClr val="dk1"/>
          </a:fontRef>
        </p:style>
        <p:txBody>
          <a:bodyPr wrap="square" lIns="53975" tIns="53975" rIns="53975" bIns="53975" rtlCol="0" anchor="ctr">
            <a:noAutofit/>
          </a:bodyPr>
          <a:lstStyle/>
          <a:p>
            <a:pPr marL="3175">
              <a:buClr>
                <a:srgbClr val="97989A"/>
              </a:buClr>
              <a:buSzPct val="100000"/>
              <a:tabLst>
                <a:tab pos="806450" algn="l"/>
                <a:tab pos="895350" algn="l"/>
              </a:tabLst>
              <a:defRPr/>
            </a:pPr>
            <a:r>
              <a:rPr lang="en-US" sz="800" b="1" dirty="0" smtClean="0">
                <a:solidFill>
                  <a:schemeClr val="bg1"/>
                </a:solidFill>
              </a:rPr>
              <a:t>Note: Additional details on other assets and other liabilities not essential because their absolute amount is small compared to trade working capital, and the only significant movement (increase of other assets in 2011) is explained</a:t>
            </a:r>
            <a:endParaRPr lang="en-US" sz="800" dirty="0">
              <a:solidFill>
                <a:schemeClr val="bg1"/>
              </a:solidFill>
              <a:cs typeface="Arial" pitchFamily="34" charset="0"/>
            </a:endParaRPr>
          </a:p>
        </p:txBody>
      </p:sp>
      <p:pic>
        <p:nvPicPr>
          <p:cNvPr id="4" name="Grafik 3"/>
          <p:cNvPicPr>
            <a:picLocks noChangeAspect="1"/>
          </p:cNvPicPr>
          <p:nvPr>
            <p:custDataLst>
              <p:tags r:id="rId7"/>
            </p:custDataLst>
          </p:nvPr>
        </p:nvPicPr>
        <p:blipFill>
          <a:blip r:embed="rId10"/>
          <a:stretch>
            <a:fillRect/>
          </a:stretch>
        </p:blipFill>
        <p:spPr>
          <a:xfrm>
            <a:off x="-2793400" y="2150160"/>
            <a:ext cx="1999661" cy="2225233"/>
          </a:xfrm>
          <a:prstGeom prst="rect">
            <a:avLst/>
          </a:prstGeom>
        </p:spPr>
      </p:pic>
    </p:spTree>
    <p:extLst>
      <p:ext uri="{BB962C8B-B14F-4D97-AF65-F5344CB8AC3E}">
        <p14:creationId xmlns:p14="http://schemas.microsoft.com/office/powerpoint/2010/main" val="32055355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Grafik 33"/>
          <p:cNvPicPr>
            <a:picLocks noChangeAspect="1"/>
          </p:cNvPicPr>
          <p:nvPr>
            <p:custDataLst>
              <p:tags r:id="rId2"/>
            </p:custDataLst>
          </p:nvPr>
        </p:nvPicPr>
        <p:blipFill>
          <a:blip r:embed="rId17"/>
          <a:stretch>
            <a:fillRect/>
          </a:stretch>
        </p:blipFill>
        <p:spPr>
          <a:xfrm>
            <a:off x="490156" y="1426214"/>
            <a:ext cx="4608233" cy="2488603"/>
          </a:xfrm>
          <a:prstGeom prst="rect">
            <a:avLst/>
          </a:prstGeom>
        </p:spPr>
      </p:pic>
      <p:pic>
        <p:nvPicPr>
          <p:cNvPr id="36" name="Grafik 35"/>
          <p:cNvPicPr>
            <a:picLocks noChangeAspect="1"/>
          </p:cNvPicPr>
          <p:nvPr>
            <p:custDataLst>
              <p:tags r:id="rId3"/>
            </p:custDataLst>
          </p:nvPr>
        </p:nvPicPr>
        <p:blipFill>
          <a:blip r:embed="rId18"/>
          <a:stretch>
            <a:fillRect/>
          </a:stretch>
        </p:blipFill>
        <p:spPr>
          <a:xfrm>
            <a:off x="489857" y="4297573"/>
            <a:ext cx="4608233" cy="1740346"/>
          </a:xfrm>
          <a:prstGeom prst="rect">
            <a:avLst/>
          </a:prstGeom>
        </p:spPr>
      </p:pic>
      <p:sp>
        <p:nvSpPr>
          <p:cNvPr id="6" name="Titel 5"/>
          <p:cNvSpPr>
            <a:spLocks noGrp="1"/>
          </p:cNvSpPr>
          <p:nvPr>
            <p:ph type="title"/>
          </p:nvPr>
        </p:nvSpPr>
        <p:spPr/>
        <p:txBody>
          <a:bodyPr/>
          <a:lstStyle/>
          <a:p>
            <a:r>
              <a:rPr lang="en-US" dirty="0" smtClean="0"/>
              <a:t>Example analysis – Reporting only as appendix</a:t>
            </a:r>
            <a:endParaRPr lang="en-US" dirty="0"/>
          </a:p>
        </p:txBody>
      </p:sp>
      <p:sp>
        <p:nvSpPr>
          <p:cNvPr id="7" name="Textplatzhalter 6"/>
          <p:cNvSpPr>
            <a:spLocks noGrp="1"/>
          </p:cNvSpPr>
          <p:nvPr>
            <p:ph type="body" sz="quarter" idx="11"/>
          </p:nvPr>
        </p:nvSpPr>
        <p:spPr/>
        <p:txBody>
          <a:bodyPr/>
          <a:lstStyle/>
          <a:p>
            <a:r>
              <a:rPr lang="en-US" dirty="0"/>
              <a:t>Historical Analysis Provisions (and other balance sheet items</a:t>
            </a:r>
            <a:r>
              <a:rPr lang="en-US" dirty="0" smtClean="0"/>
              <a:t>)</a:t>
            </a:r>
            <a:endParaRPr lang="en-US" dirty="0"/>
          </a:p>
        </p:txBody>
      </p:sp>
      <p:sp>
        <p:nvSpPr>
          <p:cNvPr id="8" name="Rectangle 4"/>
          <p:cNvSpPr>
            <a:spLocks noChangeArrowheads="1"/>
          </p:cNvSpPr>
          <p:nvPr>
            <p:custDataLst>
              <p:tags r:id="rId4"/>
            </p:custDataLst>
          </p:nvPr>
        </p:nvSpPr>
        <p:spPr bwMode="auto">
          <a:xfrm>
            <a:off x="5777296" y="2543175"/>
            <a:ext cx="3629898" cy="481014"/>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216000" lvl="2" indent="-216000">
              <a:lnSpc>
                <a:spcPct val="90000"/>
              </a:lnSpc>
              <a:buClr>
                <a:schemeClr val="bg1"/>
              </a:buClr>
              <a:buSzPct val="100000"/>
              <a:buFont typeface="Univers for KPMG Light" panose="020B0403020202020204" pitchFamily="34" charset="0"/>
              <a:buChar char="—"/>
              <a:defRPr/>
            </a:pPr>
            <a:r>
              <a:rPr lang="en-US" sz="700" dirty="0">
                <a:solidFill>
                  <a:schemeClr val="bg1"/>
                </a:solidFill>
              </a:rPr>
              <a:t>Fluctuations are driven by revenue (provision for warranty reflects 5% of sales over a warranty period of typically 24 months from preliminary customer acceptance) </a:t>
            </a:r>
          </a:p>
          <a:p>
            <a:pPr marL="216000" lvl="2" indent="-216000">
              <a:lnSpc>
                <a:spcPct val="90000"/>
              </a:lnSpc>
              <a:buClr>
                <a:schemeClr val="bg1"/>
              </a:buClr>
              <a:buSzPct val="100000"/>
              <a:buFont typeface="Univers for KPMG Light" panose="020B0403020202020204" pitchFamily="34" charset="0"/>
              <a:buChar char="—"/>
              <a:defRPr/>
            </a:pPr>
            <a:r>
              <a:rPr lang="en-US" sz="700" dirty="0" smtClean="0">
                <a:solidFill>
                  <a:schemeClr val="bg1"/>
                </a:solidFill>
              </a:rPr>
              <a:t>Based </a:t>
            </a:r>
            <a:r>
              <a:rPr lang="en-US" sz="700" dirty="0">
                <a:solidFill>
                  <a:schemeClr val="bg1"/>
                </a:solidFill>
              </a:rPr>
              <a:t>on discussion with management there were no significant specific warranty claims in the historic period, so the provision reflects only general warranty risk</a:t>
            </a:r>
          </a:p>
        </p:txBody>
      </p:sp>
      <p:cxnSp>
        <p:nvCxnSpPr>
          <p:cNvPr id="9" name="Gewinkelte Verbindung 8"/>
          <p:cNvCxnSpPr>
            <a:stCxn id="8" idx="1"/>
            <a:endCxn id="10" idx="0"/>
          </p:cNvCxnSpPr>
          <p:nvPr/>
        </p:nvCxnSpPr>
        <p:spPr>
          <a:xfrm rot="10800000">
            <a:off x="5109228" y="2060638"/>
            <a:ext cx="668068" cy="723045"/>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10" name="Rounded Rectangle 2"/>
          <p:cNvSpPr/>
          <p:nvPr>
            <p:custDataLst>
              <p:tags r:id="rId5"/>
            </p:custDataLst>
          </p:nvPr>
        </p:nvSpPr>
        <p:spPr>
          <a:xfrm rot="5400000">
            <a:off x="4310652" y="1340636"/>
            <a:ext cx="157151" cy="1440000"/>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14" name="Text Box 8"/>
          <p:cNvSpPr txBox="1">
            <a:spLocks noChangeArrowheads="1"/>
          </p:cNvSpPr>
          <p:nvPr>
            <p:custDataLst>
              <p:tags r:id="rId6"/>
            </p:custDataLst>
          </p:nvPr>
        </p:nvSpPr>
        <p:spPr bwMode="gray">
          <a:xfrm>
            <a:off x="488950" y="6025948"/>
            <a:ext cx="4615257"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Source:	</a:t>
            </a:r>
            <a:r>
              <a:rPr lang="en-US" sz="600" dirty="0" smtClean="0">
                <a:cs typeface="Arial" pitchFamily="34" charset="0"/>
              </a:rPr>
              <a:t> Annual reports 2010 and 2011; Draft annual report 2012; KPMG analysis.</a:t>
            </a:r>
            <a:endParaRPr lang="en-US" sz="600" dirty="0">
              <a:latin typeface="Arial"/>
              <a:cs typeface="Arial" pitchFamily="34" charset="0"/>
            </a:endParaRPr>
          </a:p>
        </p:txBody>
      </p:sp>
      <p:sp>
        <p:nvSpPr>
          <p:cNvPr id="25" name="Rectangle 4"/>
          <p:cNvSpPr>
            <a:spLocks noChangeArrowheads="1"/>
          </p:cNvSpPr>
          <p:nvPr>
            <p:custDataLst>
              <p:tags r:id="rId7"/>
            </p:custDataLst>
          </p:nvPr>
        </p:nvSpPr>
        <p:spPr bwMode="auto">
          <a:xfrm>
            <a:off x="5759878" y="4292141"/>
            <a:ext cx="3647316" cy="672181"/>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216000" lvl="2" indent="-216000">
              <a:lnSpc>
                <a:spcPct val="90000"/>
              </a:lnSpc>
              <a:buClr>
                <a:schemeClr val="bg1"/>
              </a:buClr>
              <a:buSzPct val="100000"/>
              <a:buFont typeface="Univers for KPMG Light" panose="020B0403020202020204" pitchFamily="34" charset="0"/>
              <a:buChar char="—"/>
              <a:defRPr/>
            </a:pPr>
            <a:r>
              <a:rPr lang="en-US" sz="700" dirty="0">
                <a:solidFill>
                  <a:schemeClr val="bg1"/>
                </a:solidFill>
              </a:rPr>
              <a:t>Other assets are largely VAT receivables (due to export business, VAT receivables exceed VAT payables)</a:t>
            </a:r>
          </a:p>
          <a:p>
            <a:pPr marL="216000" lvl="2" indent="-216000">
              <a:lnSpc>
                <a:spcPct val="90000"/>
              </a:lnSpc>
              <a:buClr>
                <a:schemeClr val="bg1"/>
              </a:buClr>
              <a:buSzPct val="100000"/>
              <a:buFont typeface="Univers for KPMG Light" panose="020B0403020202020204" pitchFamily="34" charset="0"/>
              <a:buChar char="—"/>
              <a:defRPr/>
            </a:pPr>
            <a:r>
              <a:rPr lang="en-US" sz="700" dirty="0">
                <a:solidFill>
                  <a:schemeClr val="bg1"/>
                </a:solidFill>
              </a:rPr>
              <a:t>Based on understanding of Tax DD findings, working capital and debt analysis should be based on the assumption that VAT assets remain on the higher level observed since 2011</a:t>
            </a:r>
          </a:p>
        </p:txBody>
      </p:sp>
      <p:sp>
        <p:nvSpPr>
          <p:cNvPr id="26" name="Rectangle 4"/>
          <p:cNvSpPr>
            <a:spLocks noChangeArrowheads="1"/>
          </p:cNvSpPr>
          <p:nvPr>
            <p:custDataLst>
              <p:tags r:id="rId8"/>
            </p:custDataLst>
          </p:nvPr>
        </p:nvSpPr>
        <p:spPr bwMode="auto">
          <a:xfrm>
            <a:off x="5759878" y="5080072"/>
            <a:ext cx="3647316" cy="352060"/>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216000" lvl="2" indent="-216000">
              <a:lnSpc>
                <a:spcPct val="90000"/>
              </a:lnSpc>
              <a:buClr>
                <a:schemeClr val="bg1"/>
              </a:buClr>
              <a:buSzPct val="100000"/>
              <a:buFont typeface="Univers for KPMG Light" panose="020B0403020202020204" pitchFamily="34" charset="0"/>
              <a:buChar char="—"/>
              <a:defRPr/>
            </a:pPr>
            <a:r>
              <a:rPr lang="en-US" sz="700" dirty="0">
                <a:solidFill>
                  <a:schemeClr val="bg1"/>
                </a:solidFill>
              </a:rPr>
              <a:t>Deferred expenses and other liabilities have not been </a:t>
            </a:r>
            <a:r>
              <a:rPr lang="en-US" sz="700" dirty="0" smtClean="0">
                <a:solidFill>
                  <a:schemeClr val="bg1"/>
                </a:solidFill>
              </a:rPr>
              <a:t>analyzed </a:t>
            </a:r>
            <a:r>
              <a:rPr lang="en-US" sz="700" dirty="0">
                <a:solidFill>
                  <a:schemeClr val="bg1"/>
                </a:solidFill>
              </a:rPr>
              <a:t>any further in light of materiality and the limited fluctuations therein</a:t>
            </a:r>
          </a:p>
        </p:txBody>
      </p:sp>
      <p:sp>
        <p:nvSpPr>
          <p:cNvPr id="27" name="Rectangle 4"/>
          <p:cNvSpPr>
            <a:spLocks noChangeArrowheads="1"/>
          </p:cNvSpPr>
          <p:nvPr>
            <p:custDataLst>
              <p:tags r:id="rId9"/>
            </p:custDataLst>
          </p:nvPr>
        </p:nvSpPr>
        <p:spPr bwMode="auto">
          <a:xfrm>
            <a:off x="5759878" y="5663632"/>
            <a:ext cx="3647316" cy="352060"/>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216000" lvl="2" indent="-216000">
              <a:lnSpc>
                <a:spcPct val="90000"/>
              </a:lnSpc>
              <a:buClr>
                <a:schemeClr val="bg1"/>
              </a:buClr>
              <a:buSzPct val="100000"/>
              <a:buFont typeface="Univers for KPMG Light" panose="020B0403020202020204" pitchFamily="34" charset="0"/>
              <a:buChar char="—"/>
              <a:defRPr/>
            </a:pPr>
            <a:r>
              <a:rPr lang="en-US" sz="700" dirty="0" smtClean="0">
                <a:solidFill>
                  <a:schemeClr val="bg1"/>
                </a:solidFill>
              </a:rPr>
              <a:t>Deferred tax liabilities </a:t>
            </a:r>
            <a:r>
              <a:rPr lang="en-US" sz="700" dirty="0">
                <a:solidFill>
                  <a:schemeClr val="bg1"/>
                </a:solidFill>
              </a:rPr>
              <a:t>primarily related to tax treatment of the gain on the property sale in FY11 (will only become taxable once the new property will be sold). Hence this is neither considered debt nor working capital</a:t>
            </a:r>
          </a:p>
        </p:txBody>
      </p:sp>
      <p:sp>
        <p:nvSpPr>
          <p:cNvPr id="29" name="Rounded Rectangle 2"/>
          <p:cNvSpPr/>
          <p:nvPr>
            <p:custDataLst>
              <p:tags r:id="rId10"/>
            </p:custDataLst>
          </p:nvPr>
        </p:nvSpPr>
        <p:spPr>
          <a:xfrm rot="5400000">
            <a:off x="4312283" y="4053870"/>
            <a:ext cx="157151" cy="1440000"/>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30" name="Rounded Rectangle 2"/>
          <p:cNvSpPr/>
          <p:nvPr>
            <p:custDataLst>
              <p:tags r:id="rId11"/>
            </p:custDataLst>
          </p:nvPr>
        </p:nvSpPr>
        <p:spPr>
          <a:xfrm rot="5400000">
            <a:off x="4312283" y="4629406"/>
            <a:ext cx="157151" cy="1440000"/>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31" name="Rounded Rectangle 2"/>
          <p:cNvSpPr/>
          <p:nvPr>
            <p:custDataLst>
              <p:tags r:id="rId12"/>
            </p:custDataLst>
          </p:nvPr>
        </p:nvSpPr>
        <p:spPr>
          <a:xfrm rot="5400000">
            <a:off x="4312283" y="5226057"/>
            <a:ext cx="157151" cy="1440000"/>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cxnSp>
        <p:nvCxnSpPr>
          <p:cNvPr id="32" name="Gewinkelte Verbindung 31"/>
          <p:cNvCxnSpPr>
            <a:stCxn id="25" idx="1"/>
            <a:endCxn id="29" idx="0"/>
          </p:cNvCxnSpPr>
          <p:nvPr/>
        </p:nvCxnSpPr>
        <p:spPr>
          <a:xfrm rot="10800000" flipV="1">
            <a:off x="5110860" y="4628231"/>
            <a:ext cx="649019" cy="145639"/>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35" name="Gewinkelte Verbindung 34"/>
          <p:cNvCxnSpPr>
            <a:stCxn id="27" idx="1"/>
            <a:endCxn id="30" idx="0"/>
          </p:cNvCxnSpPr>
          <p:nvPr/>
        </p:nvCxnSpPr>
        <p:spPr>
          <a:xfrm rot="10800000">
            <a:off x="5110860" y="5349408"/>
            <a:ext cx="649019" cy="490255"/>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39" name="Gewinkelte Verbindung 38"/>
          <p:cNvCxnSpPr>
            <a:stCxn id="27" idx="1"/>
            <a:endCxn id="31" idx="0"/>
          </p:cNvCxnSpPr>
          <p:nvPr/>
        </p:nvCxnSpPr>
        <p:spPr>
          <a:xfrm rot="10800000" flipV="1">
            <a:off x="5110860" y="5839662"/>
            <a:ext cx="649019" cy="106396"/>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23" name="Right Brace 20"/>
          <p:cNvSpPr/>
          <p:nvPr/>
        </p:nvSpPr>
        <p:spPr>
          <a:xfrm>
            <a:off x="5074786" y="4868455"/>
            <a:ext cx="72008" cy="288032"/>
          </a:xfrm>
          <a:prstGeom prst="rightBrace">
            <a:avLst/>
          </a:prstGeom>
          <a:noFill/>
          <a:ln w="12700">
            <a:solidFill>
              <a:srgbClr val="9E3039"/>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solidFill>
                <a:schemeClr val="lt1"/>
              </a:solidFill>
            </a:endParaRPr>
          </a:p>
        </p:txBody>
      </p:sp>
      <p:cxnSp>
        <p:nvCxnSpPr>
          <p:cNvPr id="24" name="Gewinkelte Verbindung 23"/>
          <p:cNvCxnSpPr>
            <a:stCxn id="26" idx="1"/>
            <a:endCxn id="23" idx="1"/>
          </p:cNvCxnSpPr>
          <p:nvPr/>
        </p:nvCxnSpPr>
        <p:spPr>
          <a:xfrm rot="10800000">
            <a:off x="5146794" y="5012472"/>
            <a:ext cx="613084" cy="243631"/>
          </a:xfrm>
          <a:prstGeom prst="bentConnector3">
            <a:avLst>
              <a:gd name="adj1" fmla="val 53743"/>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pic>
        <p:nvPicPr>
          <p:cNvPr id="19" name="Grafik 18"/>
          <p:cNvPicPr>
            <a:picLocks noChangeAspect="1"/>
          </p:cNvPicPr>
          <p:nvPr>
            <p:custDataLst>
              <p:tags r:id="rId13"/>
            </p:custDataLst>
          </p:nvPr>
        </p:nvPicPr>
        <p:blipFill>
          <a:blip r:embed="rId19"/>
          <a:stretch>
            <a:fillRect/>
          </a:stretch>
        </p:blipFill>
        <p:spPr>
          <a:xfrm>
            <a:off x="-2428545" y="1435739"/>
            <a:ext cx="2005758" cy="2225233"/>
          </a:xfrm>
          <a:prstGeom prst="rect">
            <a:avLst/>
          </a:prstGeom>
        </p:spPr>
      </p:pic>
      <p:pic>
        <p:nvPicPr>
          <p:cNvPr id="37" name="Grafik 36"/>
          <p:cNvPicPr>
            <a:picLocks noChangeAspect="1"/>
          </p:cNvPicPr>
          <p:nvPr>
            <p:custDataLst>
              <p:tags r:id="rId14"/>
            </p:custDataLst>
          </p:nvPr>
        </p:nvPicPr>
        <p:blipFill>
          <a:blip r:embed="rId20"/>
          <a:stretch>
            <a:fillRect/>
          </a:stretch>
        </p:blipFill>
        <p:spPr>
          <a:xfrm>
            <a:off x="-2428545" y="3815170"/>
            <a:ext cx="2005758" cy="2219136"/>
          </a:xfrm>
          <a:prstGeom prst="rect">
            <a:avLst/>
          </a:prstGeom>
        </p:spPr>
      </p:pic>
      <p:graphicFrame>
        <p:nvGraphicFramePr>
          <p:cNvPr id="41" name="Objekt 40"/>
          <p:cNvGraphicFramePr>
            <a:graphicFrameLocks noChangeAspect="1"/>
          </p:cNvGraphicFramePr>
          <p:nvPr>
            <p:extLst>
              <p:ext uri="{D42A27DB-BD31-4B8C-83A1-F6EECF244321}">
                <p14:modId xmlns:p14="http://schemas.microsoft.com/office/powerpoint/2010/main" val="495502295"/>
              </p:ext>
            </p:extLst>
          </p:nvPr>
        </p:nvGraphicFramePr>
        <p:xfrm>
          <a:off x="-1331767" y="664214"/>
          <a:ext cx="914400" cy="771525"/>
        </p:xfrm>
        <a:graphic>
          <a:graphicData uri="http://schemas.openxmlformats.org/presentationml/2006/ole">
            <mc:AlternateContent xmlns:mc="http://schemas.openxmlformats.org/markup-compatibility/2006">
              <mc:Choice xmlns:v="urn:schemas-microsoft-com:vml" Requires="v">
                <p:oleObj spid="_x0000_s4126" name="Arbeitsblatt" showAsIcon="1" r:id="rId21" imgW="914400" imgH="771480" progId="Excel.Sheet.12">
                  <p:embed/>
                </p:oleObj>
              </mc:Choice>
              <mc:Fallback>
                <p:oleObj name="Arbeitsblatt" showAsIcon="1" r:id="rId21" imgW="914400" imgH="771480" progId="Excel.Sheet.12">
                  <p:embed/>
                  <p:pic>
                    <p:nvPicPr>
                      <p:cNvPr id="0" name=""/>
                      <p:cNvPicPr/>
                      <p:nvPr/>
                    </p:nvPicPr>
                    <p:blipFill>
                      <a:blip r:embed="rId22"/>
                      <a:stretch>
                        <a:fillRect/>
                      </a:stretch>
                    </p:blipFill>
                    <p:spPr>
                      <a:xfrm>
                        <a:off x="-1331767" y="664214"/>
                        <a:ext cx="914400" cy="771525"/>
                      </a:xfrm>
                      <a:prstGeom prst="rect">
                        <a:avLst/>
                      </a:prstGeom>
                    </p:spPr>
                  </p:pic>
                </p:oleObj>
              </mc:Fallback>
            </mc:AlternateContent>
          </a:graphicData>
        </a:graphic>
      </p:graphicFrame>
      <p:sp>
        <p:nvSpPr>
          <p:cNvPr id="42" name="Text Box 8"/>
          <p:cNvSpPr txBox="1">
            <a:spLocks noChangeArrowheads="1"/>
          </p:cNvSpPr>
          <p:nvPr>
            <p:custDataLst>
              <p:tags r:id="rId15"/>
            </p:custDataLst>
          </p:nvPr>
        </p:nvSpPr>
        <p:spPr bwMode="gray">
          <a:xfrm>
            <a:off x="488950" y="3910749"/>
            <a:ext cx="4615257"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Source:	</a:t>
            </a:r>
            <a:r>
              <a:rPr lang="en-US" sz="600" dirty="0" smtClean="0">
                <a:cs typeface="Arial" pitchFamily="34" charset="0"/>
              </a:rPr>
              <a:t> Annual reports 2010 and 2011; Draft annual report 2012; KPMG analysis.</a:t>
            </a:r>
            <a:endParaRPr lang="en-US" sz="600" dirty="0">
              <a:latin typeface="Arial"/>
              <a:cs typeface="Arial" pitchFamily="34" charset="0"/>
            </a:endParaRPr>
          </a:p>
        </p:txBody>
      </p:sp>
    </p:spTree>
    <p:extLst>
      <p:ext uri="{BB962C8B-B14F-4D97-AF65-F5344CB8AC3E}">
        <p14:creationId xmlns:p14="http://schemas.microsoft.com/office/powerpoint/2010/main" val="89198454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FASFONT" val="Univers55"/>
</p:tagLst>
</file>

<file path=ppt/tags/tag11.xml><?xml version="1.0" encoding="utf-8"?>
<p:tagLst xmlns:a="http://schemas.openxmlformats.org/drawingml/2006/main" xmlns:r="http://schemas.openxmlformats.org/officeDocument/2006/relationships" xmlns:p="http://schemas.openxmlformats.org/presentationml/2006/main">
  <p:tag name="FASFONT" val="Univers55"/>
</p:tagLst>
</file>

<file path=ppt/tags/tag12.xml><?xml version="1.0" encoding="utf-8"?>
<p:tagLst xmlns:a="http://schemas.openxmlformats.org/drawingml/2006/main" xmlns:r="http://schemas.openxmlformats.org/officeDocument/2006/relationships" xmlns:p="http://schemas.openxmlformats.org/presentationml/2006/main">
  <p:tag name="FASFONT" val="Univers55"/>
</p:tagLst>
</file>

<file path=ppt/tags/tag1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Provisions.xlsx]Working capital!$B$2:$F$19"/>
</p:tagLst>
</file>

<file path=ppt/tags/tag14.xml><?xml version="1.0" encoding="utf-8"?>
<p:tagLst xmlns:a="http://schemas.openxmlformats.org/drawingml/2006/main" xmlns:r="http://schemas.openxmlformats.org/officeDocument/2006/relationships" xmlns:p="http://schemas.openxmlformats.org/presentationml/2006/main">
  <p:tag name="FASFONT" val="Univers55"/>
</p:tagLst>
</file>

<file path=ppt/tags/tag15.xml><?xml version="1.0" encoding="utf-8"?>
<p:tagLst xmlns:a="http://schemas.openxmlformats.org/drawingml/2006/main" xmlns:r="http://schemas.openxmlformats.org/officeDocument/2006/relationships" xmlns:p="http://schemas.openxmlformats.org/presentationml/2006/main">
  <p:tag name="FASFONT" val="Univers55"/>
</p:tagLst>
</file>

<file path=ppt/tags/tag16.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17.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18.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1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Provisions.xlsx]Working capital!$B$2:$F$19"/>
  <p:tag name="WASTB" val="TRUE"/>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Provisions.xlsx]NA-Other items!$B$2:$G$17"/>
</p:tagLst>
</file>

<file path=ppt/tags/tag2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Provisions.xlsx]NA-Other items!$B$19:$G$29"/>
</p:tagLst>
</file>

<file path=ppt/tags/tag22.xml><?xml version="1.0" encoding="utf-8"?>
<p:tagLst xmlns:a="http://schemas.openxmlformats.org/drawingml/2006/main" xmlns:r="http://schemas.openxmlformats.org/officeDocument/2006/relationships" xmlns:p="http://schemas.openxmlformats.org/presentationml/2006/main">
  <p:tag name="FASFONT" val="Univers55"/>
</p:tagLst>
</file>

<file path=ppt/tags/tag23.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4.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25.xml><?xml version="1.0" encoding="utf-8"?>
<p:tagLst xmlns:a="http://schemas.openxmlformats.org/drawingml/2006/main" xmlns:r="http://schemas.openxmlformats.org/officeDocument/2006/relationships" xmlns:p="http://schemas.openxmlformats.org/presentationml/2006/main">
  <p:tag name="FASFONT" val="Univers55"/>
</p:tagLst>
</file>

<file path=ppt/tags/tag26.xml><?xml version="1.0" encoding="utf-8"?>
<p:tagLst xmlns:a="http://schemas.openxmlformats.org/drawingml/2006/main" xmlns:r="http://schemas.openxmlformats.org/officeDocument/2006/relationships" xmlns:p="http://schemas.openxmlformats.org/presentationml/2006/main">
  <p:tag name="FASFONT" val="Univers55"/>
</p:tagLst>
</file>

<file path=ppt/tags/tag27.xml><?xml version="1.0" encoding="utf-8"?>
<p:tagLst xmlns:a="http://schemas.openxmlformats.org/drawingml/2006/main" xmlns:r="http://schemas.openxmlformats.org/officeDocument/2006/relationships" xmlns:p="http://schemas.openxmlformats.org/presentationml/2006/main">
  <p:tag name="FASFONT" val="Univers55"/>
</p:tagLst>
</file>

<file path=ppt/tags/tag28.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9.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3.xml><?xml version="1.0" encoding="utf-8"?>
<p:tagLst xmlns:a="http://schemas.openxmlformats.org/drawingml/2006/main" xmlns:r="http://schemas.openxmlformats.org/officeDocument/2006/relationships" xmlns:p="http://schemas.openxmlformats.org/presentationml/2006/main">
  <p:tag name="ADV_TOP" val="264.3301"/>
  <p:tag name="ADV_LEFT" val="180.25"/>
  <p:tag name="ADV_HEIGHT" val="16.56016"/>
  <p:tag name="ADV_WIDTH" val="283.5"/>
</p:tagLst>
</file>

<file path=ppt/tags/tag30.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3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Provisions.xlsx]NA-Other items!$B$2:$G$17"/>
  <p:tag name="WASTB" val="TRUE"/>
</p:tagLst>
</file>

<file path=ppt/tags/tag3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Provisions.xlsx]NA-Other items!$B$19:$G$29"/>
  <p:tag name="WASTB" val="TRUE"/>
</p:tagLst>
</file>

<file path=ppt/tags/tag33.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34.xml><?xml version="1.0" encoding="utf-8"?>
<p:tagLst xmlns:a="http://schemas.openxmlformats.org/drawingml/2006/main" xmlns:r="http://schemas.openxmlformats.org/officeDocument/2006/relationships" xmlns:p="http://schemas.openxmlformats.org/presentationml/2006/main">
  <p:tag name="COPYRIGHT1" val="TRUE"/>
</p:tagLst>
</file>

<file path=ppt/tags/tag4.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5.xml><?xml version="1.0" encoding="utf-8"?>
<p:tagLst xmlns:a="http://schemas.openxmlformats.org/drawingml/2006/main" xmlns:r="http://schemas.openxmlformats.org/officeDocument/2006/relationships" xmlns:p="http://schemas.openxmlformats.org/presentationml/2006/main">
  <p:tag name="FASFONT" val="Univers55"/>
</p:tagLst>
</file>

<file path=ppt/tags/tag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Provisions.xlsx]Other provisions !$B$2:$G$23"/>
</p:tagLst>
</file>

<file path=ppt/tags/tag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Provisions.xlsx]Other provisions !$B$2:$G$23"/>
  <p:tag name="WASTB" val="TRUE"/>
</p:tagLst>
</file>

<file path=ppt/tags/tag8.xml><?xml version="1.0" encoding="utf-8"?>
<p:tagLst xmlns:a="http://schemas.openxmlformats.org/drawingml/2006/main" xmlns:r="http://schemas.openxmlformats.org/officeDocument/2006/relationships" xmlns:p="http://schemas.openxmlformats.org/presentationml/2006/main">
  <p:tag name="FASFONT" val="Univers55"/>
</p:tagLst>
</file>

<file path=ppt/tags/tag9.xml><?xml version="1.0" encoding="utf-8"?>
<p:tagLst xmlns:a="http://schemas.openxmlformats.org/drawingml/2006/main" xmlns:r="http://schemas.openxmlformats.org/officeDocument/2006/relationships" xmlns:p="http://schemas.openxmlformats.org/presentationml/2006/main">
  <p:tag name="FASFONT" val="Univers55"/>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34096888-A7A5-424D-97DA-326C66F49781}">
  <ds:schemaRefs>
    <ds:schemaRef ds:uri="http://schemas.microsoft.com/sharepoint/v3/contenttype/forms"/>
  </ds:schemaRefs>
</ds:datastoreItem>
</file>

<file path=customXml/itemProps2.xml><?xml version="1.0" encoding="utf-8"?>
<ds:datastoreItem xmlns:ds="http://schemas.openxmlformats.org/officeDocument/2006/customXml" ds:itemID="{C9FB2DA6-321C-4788-8780-8534C108DA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AA9EB95-9153-4599-82EA-9751A03C13B9}">
  <ds:schemaRefs>
    <ds:schemaRef ds:uri="http://schemas.microsoft.com/office/2006/metadata/propertie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3144</Words>
  <Application>Microsoft Office PowerPoint</Application>
  <PresentationFormat>A4-Papier (210x297 mm)</PresentationFormat>
  <Paragraphs>171</Paragraphs>
  <Slides>10</Slides>
  <Notes>2</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10</vt:i4>
      </vt:variant>
    </vt:vector>
  </HeadingPairs>
  <TitlesOfParts>
    <vt:vector size="18" baseType="lpstr">
      <vt:lpstr>Arial</vt:lpstr>
      <vt:lpstr>Calibri</vt:lpstr>
      <vt:lpstr>KPMG Extralight</vt:lpstr>
      <vt:lpstr>KPMG Light</vt:lpstr>
      <vt:lpstr>Univers for KPMG Light</vt:lpstr>
      <vt:lpstr>Wingdings</vt:lpstr>
      <vt:lpstr>KPMG_Report_4x3_050216_2016</vt:lpstr>
      <vt:lpstr>Arbeitsblatt</vt:lpstr>
      <vt:lpstr>Workbook Provisions (and other balance items) </vt:lpstr>
      <vt:lpstr>Disclaimer</vt:lpstr>
      <vt:lpstr>Overview</vt:lpstr>
      <vt:lpstr>Framework for balance sheet analysis and corresponding workbooks</vt:lpstr>
      <vt:lpstr>Pitfalls and lessons learned</vt:lpstr>
      <vt:lpstr>Core issue (1/2)</vt:lpstr>
      <vt:lpstr>Core issue (2/2)</vt:lpstr>
      <vt:lpstr>Example analysis – Reporting as part of working capital</vt:lpstr>
      <vt:lpstr>Example analysis – Reporting only as appendix</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104</cp:revision>
  <dcterms:created xsi:type="dcterms:W3CDTF">2016-06-20T11:42:26Z</dcterms:created>
  <dcterms:modified xsi:type="dcterms:W3CDTF">2017-04-21T11:54:49Z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